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Lst>
  <p:notesMasterIdLst>
    <p:notesMasterId r:id="rId22"/>
  </p:notesMasterIdLst>
  <p:handoutMasterIdLst>
    <p:handoutMasterId r:id="rId23"/>
  </p:handoutMasterIdLst>
  <p:sldIdLst>
    <p:sldId id="272" r:id="rId3"/>
    <p:sldId id="270" r:id="rId4"/>
    <p:sldId id="260" r:id="rId5"/>
    <p:sldId id="262" r:id="rId6"/>
    <p:sldId id="273" r:id="rId7"/>
    <p:sldId id="261" r:id="rId8"/>
    <p:sldId id="284" r:id="rId9"/>
    <p:sldId id="285" r:id="rId10"/>
    <p:sldId id="266" r:id="rId11"/>
    <p:sldId id="277" r:id="rId12"/>
    <p:sldId id="276" r:id="rId13"/>
    <p:sldId id="281" r:id="rId14"/>
    <p:sldId id="280" r:id="rId15"/>
    <p:sldId id="283" r:id="rId16"/>
    <p:sldId id="282" r:id="rId17"/>
    <p:sldId id="275" r:id="rId18"/>
    <p:sldId id="274" r:id="rId19"/>
    <p:sldId id="258" r:id="rId20"/>
    <p:sldId id="256" r:id="rId21"/>
  </p:sldIdLst>
  <p:sldSz cx="9144000" cy="5143500" type="screen16x9"/>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Jan Taylor" initials="JT" lastIdx="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BD1"/>
    <a:srgbClr val="4F81BD"/>
    <a:srgbClr val="008BD0"/>
    <a:srgbClr val="0054A6"/>
    <a:srgbClr val="383C41"/>
    <a:srgbClr val="D1D3D5"/>
    <a:srgbClr val="0033A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350" autoAdjust="0"/>
    <p:restoredTop sz="89551" autoAdjust="0"/>
  </p:normalViewPr>
  <p:slideViewPr>
    <p:cSldViewPr snapToGrid="0" snapToObjects="1">
      <p:cViewPr>
        <p:scale>
          <a:sx n="100" d="100"/>
          <a:sy n="100" d="100"/>
        </p:scale>
        <p:origin x="-634" y="-101"/>
      </p:cViewPr>
      <p:guideLst>
        <p:guide orient="horz" pos="1621"/>
        <p:guide pos="2880"/>
      </p:guideLst>
    </p:cSldViewPr>
  </p:slid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commentAuthors" Target="commentAuthor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handoutMaster" Target="handoutMasters/handoutMaster1.xml"/><Relationship Id="rId28"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notesMaster" Target="notesMasters/notesMaster1.xml"/><Relationship Id="rId27"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8CE4BEB-8001-4669-A080-DB5134616A14}" type="doc">
      <dgm:prSet loTypeId="urn:microsoft.com/office/officeart/2005/8/layout/orgChart1" loCatId="hierarchy" qsTypeId="urn:microsoft.com/office/officeart/2005/8/quickstyle/simple4" qsCatId="simple" csTypeId="urn:microsoft.com/office/officeart/2005/8/colors/colorful4" csCatId="colorful" phldr="1"/>
      <dgm:spPr/>
      <dgm:t>
        <a:bodyPr/>
        <a:lstStyle/>
        <a:p>
          <a:endParaRPr lang="en-US"/>
        </a:p>
      </dgm:t>
    </dgm:pt>
    <dgm:pt modelId="{52D4E141-B6FB-4910-8A6F-DAC6E9CA17B2}">
      <dgm:prSet phldrT="[Text]"/>
      <dgm:spPr>
        <a:solidFill>
          <a:schemeClr val="accent1">
            <a:lumMod val="75000"/>
          </a:schemeClr>
        </a:solidFill>
      </dgm:spPr>
      <dgm:t>
        <a:bodyPr/>
        <a:lstStyle/>
        <a:p>
          <a:r>
            <a:rPr lang="en-US" dirty="0" smtClean="0">
              <a:solidFill>
                <a:schemeClr val="tx1"/>
              </a:solidFill>
            </a:rPr>
            <a:t>Karen Riggs</a:t>
          </a:r>
        </a:p>
        <a:p>
          <a:r>
            <a:rPr lang="en-US" dirty="0" smtClean="0">
              <a:solidFill>
                <a:schemeClr val="tx1"/>
              </a:solidFill>
            </a:rPr>
            <a:t>Director</a:t>
          </a:r>
          <a:endParaRPr lang="en-US" dirty="0">
            <a:solidFill>
              <a:schemeClr val="tx1"/>
            </a:solidFill>
          </a:endParaRPr>
        </a:p>
      </dgm:t>
    </dgm:pt>
    <dgm:pt modelId="{BCCFFB49-2229-4EBA-B17A-BCAE247D8D63}" type="parTrans" cxnId="{A4AE4001-8F31-4DBC-8C78-378DE50E3CA7}">
      <dgm:prSet/>
      <dgm:spPr/>
      <dgm:t>
        <a:bodyPr/>
        <a:lstStyle/>
        <a:p>
          <a:endParaRPr lang="en-US">
            <a:solidFill>
              <a:schemeClr val="tx1"/>
            </a:solidFill>
          </a:endParaRPr>
        </a:p>
      </dgm:t>
    </dgm:pt>
    <dgm:pt modelId="{9AEBBD9C-123E-411B-BF42-5845DAD9BABC}" type="sibTrans" cxnId="{A4AE4001-8F31-4DBC-8C78-378DE50E3CA7}">
      <dgm:prSet/>
      <dgm:spPr/>
      <dgm:t>
        <a:bodyPr/>
        <a:lstStyle/>
        <a:p>
          <a:endParaRPr lang="en-US">
            <a:solidFill>
              <a:schemeClr val="tx1"/>
            </a:solidFill>
          </a:endParaRPr>
        </a:p>
      </dgm:t>
    </dgm:pt>
    <dgm:pt modelId="{7E717ED6-BDDD-422F-8F83-A5E74CEC8543}" type="asst">
      <dgm:prSet phldrT="[Text]"/>
      <dgm:spPr/>
      <dgm:t>
        <a:bodyPr/>
        <a:lstStyle/>
        <a:p>
          <a:r>
            <a:rPr lang="en-US" dirty="0" smtClean="0">
              <a:solidFill>
                <a:schemeClr val="tx1"/>
              </a:solidFill>
            </a:rPr>
            <a:t>Nikki Sadler</a:t>
          </a:r>
        </a:p>
        <a:p>
          <a:r>
            <a:rPr lang="en-US" dirty="0" smtClean="0">
              <a:solidFill>
                <a:schemeClr val="tx1"/>
              </a:solidFill>
            </a:rPr>
            <a:t>Program Admin Support</a:t>
          </a:r>
          <a:endParaRPr lang="en-US" dirty="0">
            <a:solidFill>
              <a:schemeClr val="tx1"/>
            </a:solidFill>
          </a:endParaRPr>
        </a:p>
      </dgm:t>
    </dgm:pt>
    <dgm:pt modelId="{938C5822-89B2-4DEE-A987-670C3AD915A4}" type="parTrans" cxnId="{C082F458-E4EA-44A5-A602-F186147DA067}">
      <dgm:prSet/>
      <dgm:spPr/>
      <dgm:t>
        <a:bodyPr/>
        <a:lstStyle/>
        <a:p>
          <a:endParaRPr lang="en-US">
            <a:solidFill>
              <a:schemeClr val="tx1"/>
            </a:solidFill>
          </a:endParaRPr>
        </a:p>
      </dgm:t>
    </dgm:pt>
    <dgm:pt modelId="{6F13A56D-E55C-4537-AF94-7D74F99D676C}" type="sibTrans" cxnId="{C082F458-E4EA-44A5-A602-F186147DA067}">
      <dgm:prSet/>
      <dgm:spPr/>
      <dgm:t>
        <a:bodyPr/>
        <a:lstStyle/>
        <a:p>
          <a:endParaRPr lang="en-US">
            <a:solidFill>
              <a:schemeClr val="tx1"/>
            </a:solidFill>
          </a:endParaRPr>
        </a:p>
      </dgm:t>
    </dgm:pt>
    <dgm:pt modelId="{0168C560-528B-4B4F-871F-F3CDDDA58B3D}">
      <dgm:prSet phldrT="[Text]"/>
      <dgm:spPr/>
      <dgm:t>
        <a:bodyPr/>
        <a:lstStyle/>
        <a:p>
          <a:r>
            <a:rPr lang="en-US" dirty="0" smtClean="0">
              <a:solidFill>
                <a:schemeClr val="tx1"/>
              </a:solidFill>
            </a:rPr>
            <a:t>Tarra Crane Lowe</a:t>
          </a:r>
        </a:p>
        <a:p>
          <a:r>
            <a:rPr lang="en-US" dirty="0" smtClean="0">
              <a:solidFill>
                <a:schemeClr val="tx1"/>
              </a:solidFill>
            </a:rPr>
            <a:t>Northern &amp; W KY</a:t>
          </a:r>
          <a:endParaRPr lang="en-US" dirty="0">
            <a:solidFill>
              <a:schemeClr val="tx1"/>
            </a:solidFill>
          </a:endParaRPr>
        </a:p>
      </dgm:t>
    </dgm:pt>
    <dgm:pt modelId="{65219A37-374B-412E-8B0C-1BCB178D5AA4}" type="parTrans" cxnId="{6DC703C0-C0E3-4376-8799-11C5F44BEC2F}">
      <dgm:prSet/>
      <dgm:spPr/>
      <dgm:t>
        <a:bodyPr/>
        <a:lstStyle/>
        <a:p>
          <a:endParaRPr lang="en-US">
            <a:solidFill>
              <a:schemeClr val="tx1"/>
            </a:solidFill>
          </a:endParaRPr>
        </a:p>
      </dgm:t>
    </dgm:pt>
    <dgm:pt modelId="{9832DC33-C2D1-4419-B497-5575443413C9}" type="sibTrans" cxnId="{6DC703C0-C0E3-4376-8799-11C5F44BEC2F}">
      <dgm:prSet/>
      <dgm:spPr/>
      <dgm:t>
        <a:bodyPr/>
        <a:lstStyle/>
        <a:p>
          <a:endParaRPr lang="en-US">
            <a:solidFill>
              <a:schemeClr val="tx1"/>
            </a:solidFill>
          </a:endParaRPr>
        </a:p>
      </dgm:t>
    </dgm:pt>
    <dgm:pt modelId="{B33FF910-595D-410C-BAFF-22188029BAA0}">
      <dgm:prSet phldrT="[Text]"/>
      <dgm:spPr/>
      <dgm:t>
        <a:bodyPr/>
        <a:lstStyle/>
        <a:p>
          <a:r>
            <a:rPr lang="en-US" dirty="0" smtClean="0">
              <a:solidFill>
                <a:schemeClr val="tx1"/>
              </a:solidFill>
            </a:rPr>
            <a:t>Linda Hays, RN</a:t>
          </a:r>
        </a:p>
        <a:p>
          <a:r>
            <a:rPr lang="en-US" dirty="0" smtClean="0">
              <a:solidFill>
                <a:schemeClr val="tx1"/>
              </a:solidFill>
            </a:rPr>
            <a:t>Eastern KY</a:t>
          </a:r>
          <a:endParaRPr lang="en-US" dirty="0">
            <a:solidFill>
              <a:schemeClr val="tx1"/>
            </a:solidFill>
          </a:endParaRPr>
        </a:p>
      </dgm:t>
    </dgm:pt>
    <dgm:pt modelId="{4512CA03-5465-4475-95C8-46E1F84B3BBA}" type="parTrans" cxnId="{396EEB62-7833-4689-90CE-9A2E0FDA6B66}">
      <dgm:prSet/>
      <dgm:spPr/>
      <dgm:t>
        <a:bodyPr/>
        <a:lstStyle/>
        <a:p>
          <a:endParaRPr lang="en-US">
            <a:solidFill>
              <a:schemeClr val="tx1"/>
            </a:solidFill>
          </a:endParaRPr>
        </a:p>
      </dgm:t>
    </dgm:pt>
    <dgm:pt modelId="{BB5BBCC3-B808-48E8-817E-68B6A4EEB557}" type="sibTrans" cxnId="{396EEB62-7833-4689-90CE-9A2E0FDA6B66}">
      <dgm:prSet/>
      <dgm:spPr/>
      <dgm:t>
        <a:bodyPr/>
        <a:lstStyle/>
        <a:p>
          <a:endParaRPr lang="en-US">
            <a:solidFill>
              <a:schemeClr val="tx1"/>
            </a:solidFill>
          </a:endParaRPr>
        </a:p>
      </dgm:t>
    </dgm:pt>
    <dgm:pt modelId="{CCA3CF1C-C421-4DCE-844D-4CA7FD50AED6}">
      <dgm:prSet/>
      <dgm:spPr/>
      <dgm:t>
        <a:bodyPr/>
        <a:lstStyle/>
        <a:p>
          <a:r>
            <a:rPr lang="en-US" dirty="0" smtClean="0">
              <a:solidFill>
                <a:schemeClr val="tx1"/>
              </a:solidFill>
            </a:rPr>
            <a:t>Rebecca Martin</a:t>
          </a:r>
        </a:p>
        <a:p>
          <a:r>
            <a:rPr lang="en-US" dirty="0" smtClean="0">
              <a:solidFill>
                <a:schemeClr val="tx1"/>
              </a:solidFill>
            </a:rPr>
            <a:t>12/15/14</a:t>
          </a:r>
        </a:p>
        <a:p>
          <a:r>
            <a:rPr lang="en-US" dirty="0" smtClean="0">
              <a:solidFill>
                <a:schemeClr val="tx1"/>
              </a:solidFill>
            </a:rPr>
            <a:t>Southern Region </a:t>
          </a:r>
          <a:endParaRPr lang="en-US" dirty="0">
            <a:solidFill>
              <a:schemeClr val="tx1"/>
            </a:solidFill>
          </a:endParaRPr>
        </a:p>
      </dgm:t>
    </dgm:pt>
    <dgm:pt modelId="{1DC1772C-07F4-45A8-A2E7-5DB28A66AA4D}" type="parTrans" cxnId="{FEDD6009-1F57-4E7D-BF22-A5463508FF2D}">
      <dgm:prSet/>
      <dgm:spPr/>
      <dgm:t>
        <a:bodyPr/>
        <a:lstStyle/>
        <a:p>
          <a:endParaRPr lang="en-US">
            <a:solidFill>
              <a:schemeClr val="tx1"/>
            </a:solidFill>
          </a:endParaRPr>
        </a:p>
      </dgm:t>
    </dgm:pt>
    <dgm:pt modelId="{BEE86DF9-08CB-4AFC-94BE-8AC8E7A568FC}" type="sibTrans" cxnId="{FEDD6009-1F57-4E7D-BF22-A5463508FF2D}">
      <dgm:prSet/>
      <dgm:spPr/>
      <dgm:t>
        <a:bodyPr/>
        <a:lstStyle/>
        <a:p>
          <a:endParaRPr lang="en-US">
            <a:solidFill>
              <a:schemeClr val="tx1"/>
            </a:solidFill>
          </a:endParaRPr>
        </a:p>
      </dgm:t>
    </dgm:pt>
    <dgm:pt modelId="{8C9799CD-7C4F-48E7-92B1-DADBF9795D04}">
      <dgm:prSet/>
      <dgm:spPr/>
      <dgm:t>
        <a:bodyPr/>
        <a:lstStyle/>
        <a:p>
          <a:r>
            <a:rPr lang="en-US" dirty="0" smtClean="0">
              <a:solidFill>
                <a:schemeClr val="tx1"/>
              </a:solidFill>
            </a:rPr>
            <a:t>Rochelle Silvernail</a:t>
          </a:r>
        </a:p>
        <a:p>
          <a:r>
            <a:rPr lang="en-US" dirty="0" smtClean="0">
              <a:solidFill>
                <a:schemeClr val="tx1"/>
              </a:solidFill>
            </a:rPr>
            <a:t>EMS/Hospital</a:t>
          </a:r>
        </a:p>
      </dgm:t>
    </dgm:pt>
    <dgm:pt modelId="{E6254161-143D-4286-B3ED-3CD14114A35F}" type="parTrans" cxnId="{C87ACE4A-FEEB-4270-A281-8673E24DB5C1}">
      <dgm:prSet/>
      <dgm:spPr/>
      <dgm:t>
        <a:bodyPr/>
        <a:lstStyle/>
        <a:p>
          <a:endParaRPr lang="en-US">
            <a:solidFill>
              <a:schemeClr val="tx1"/>
            </a:solidFill>
          </a:endParaRPr>
        </a:p>
      </dgm:t>
    </dgm:pt>
    <dgm:pt modelId="{6E6648BC-80BD-4FA0-A02E-BC9E53B71AE8}" type="sibTrans" cxnId="{C87ACE4A-FEEB-4270-A281-8673E24DB5C1}">
      <dgm:prSet/>
      <dgm:spPr/>
      <dgm:t>
        <a:bodyPr/>
        <a:lstStyle/>
        <a:p>
          <a:endParaRPr lang="en-US">
            <a:solidFill>
              <a:schemeClr val="tx1"/>
            </a:solidFill>
          </a:endParaRPr>
        </a:p>
      </dgm:t>
    </dgm:pt>
    <dgm:pt modelId="{27309F40-8FE9-44AB-9486-42D84B598C14}" type="asst">
      <dgm:prSet/>
      <dgm:spPr/>
      <dgm:t>
        <a:bodyPr/>
        <a:lstStyle/>
        <a:p>
          <a:r>
            <a:rPr lang="en-US" dirty="0" smtClean="0">
              <a:solidFill>
                <a:schemeClr val="tx1"/>
              </a:solidFill>
            </a:rPr>
            <a:t>Liz Columbia</a:t>
          </a:r>
        </a:p>
        <a:p>
          <a:r>
            <a:rPr lang="en-US" dirty="0" smtClean="0">
              <a:solidFill>
                <a:schemeClr val="tx1"/>
              </a:solidFill>
            </a:rPr>
            <a:t>Liaison Support</a:t>
          </a:r>
          <a:endParaRPr lang="en-US" dirty="0">
            <a:solidFill>
              <a:schemeClr val="tx1"/>
            </a:solidFill>
          </a:endParaRPr>
        </a:p>
      </dgm:t>
    </dgm:pt>
    <dgm:pt modelId="{A0B7162F-DB72-4305-8DF7-8A6F07C3B3BD}" type="parTrans" cxnId="{6C7B8164-50B7-4343-804C-45DCA2469FA1}">
      <dgm:prSet/>
      <dgm:spPr/>
      <dgm:t>
        <a:bodyPr/>
        <a:lstStyle/>
        <a:p>
          <a:endParaRPr lang="en-US">
            <a:solidFill>
              <a:schemeClr val="tx1"/>
            </a:solidFill>
          </a:endParaRPr>
        </a:p>
      </dgm:t>
    </dgm:pt>
    <dgm:pt modelId="{FBC6A9C8-9C97-4EC0-9296-4951A13384B2}" type="sibTrans" cxnId="{6C7B8164-50B7-4343-804C-45DCA2469FA1}">
      <dgm:prSet/>
      <dgm:spPr/>
      <dgm:t>
        <a:bodyPr/>
        <a:lstStyle/>
        <a:p>
          <a:endParaRPr lang="en-US">
            <a:solidFill>
              <a:schemeClr val="tx1"/>
            </a:solidFill>
          </a:endParaRPr>
        </a:p>
      </dgm:t>
    </dgm:pt>
    <dgm:pt modelId="{63165D2E-FBB0-44A7-86E9-341A4F466F5F}">
      <dgm:prSet phldrT="[Text]"/>
      <dgm:spPr/>
      <dgm:t>
        <a:bodyPr/>
        <a:lstStyle/>
        <a:p>
          <a:r>
            <a:rPr lang="en-US" dirty="0" smtClean="0">
              <a:solidFill>
                <a:schemeClr val="tx1"/>
              </a:solidFill>
            </a:rPr>
            <a:t>Michele Brock </a:t>
          </a:r>
        </a:p>
        <a:p>
          <a:r>
            <a:rPr lang="en-US" dirty="0" smtClean="0">
              <a:solidFill>
                <a:schemeClr val="tx1"/>
              </a:solidFill>
            </a:rPr>
            <a:t>I  65 </a:t>
          </a:r>
        </a:p>
        <a:p>
          <a:r>
            <a:rPr lang="en-US" dirty="0" smtClean="0">
              <a:solidFill>
                <a:schemeClr val="tx1"/>
              </a:solidFill>
            </a:rPr>
            <a:t>  </a:t>
          </a:r>
          <a:endParaRPr lang="en-US" dirty="0">
            <a:solidFill>
              <a:schemeClr val="tx1"/>
            </a:solidFill>
          </a:endParaRPr>
        </a:p>
      </dgm:t>
    </dgm:pt>
    <dgm:pt modelId="{E87E8912-84EA-4CF4-93BD-60DE2443A2D1}" type="sibTrans" cxnId="{B6977369-EF57-4AE5-A714-33E546A2090F}">
      <dgm:prSet/>
      <dgm:spPr/>
      <dgm:t>
        <a:bodyPr/>
        <a:lstStyle/>
        <a:p>
          <a:endParaRPr lang="en-US">
            <a:solidFill>
              <a:schemeClr val="tx1"/>
            </a:solidFill>
          </a:endParaRPr>
        </a:p>
      </dgm:t>
    </dgm:pt>
    <dgm:pt modelId="{7E45211F-54AA-4A3A-9D45-91F96ACB09A2}" type="parTrans" cxnId="{B6977369-EF57-4AE5-A714-33E546A2090F}">
      <dgm:prSet/>
      <dgm:spPr/>
      <dgm:t>
        <a:bodyPr/>
        <a:lstStyle/>
        <a:p>
          <a:endParaRPr lang="en-US">
            <a:solidFill>
              <a:schemeClr val="tx1"/>
            </a:solidFill>
          </a:endParaRPr>
        </a:p>
      </dgm:t>
    </dgm:pt>
    <dgm:pt modelId="{E042739F-C214-4CC8-B7D2-0C1B1581B594}" type="pres">
      <dgm:prSet presAssocID="{58CE4BEB-8001-4669-A080-DB5134616A14}" presName="hierChild1" presStyleCnt="0">
        <dgm:presLayoutVars>
          <dgm:orgChart val="1"/>
          <dgm:chPref val="1"/>
          <dgm:dir/>
          <dgm:animOne val="branch"/>
          <dgm:animLvl val="lvl"/>
          <dgm:resizeHandles/>
        </dgm:presLayoutVars>
      </dgm:prSet>
      <dgm:spPr/>
      <dgm:t>
        <a:bodyPr/>
        <a:lstStyle/>
        <a:p>
          <a:endParaRPr lang="en-US"/>
        </a:p>
      </dgm:t>
    </dgm:pt>
    <dgm:pt modelId="{37B55CEE-1BA9-4373-97A5-FE457EAE9488}" type="pres">
      <dgm:prSet presAssocID="{52D4E141-B6FB-4910-8A6F-DAC6E9CA17B2}" presName="hierRoot1" presStyleCnt="0">
        <dgm:presLayoutVars>
          <dgm:hierBranch val="init"/>
        </dgm:presLayoutVars>
      </dgm:prSet>
      <dgm:spPr/>
    </dgm:pt>
    <dgm:pt modelId="{E13A75DD-705B-46C0-98B9-D00BA3B2F7E0}" type="pres">
      <dgm:prSet presAssocID="{52D4E141-B6FB-4910-8A6F-DAC6E9CA17B2}" presName="rootComposite1" presStyleCnt="0"/>
      <dgm:spPr/>
    </dgm:pt>
    <dgm:pt modelId="{2453DF64-CBAB-463D-81E3-548EEC6D57DD}" type="pres">
      <dgm:prSet presAssocID="{52D4E141-B6FB-4910-8A6F-DAC6E9CA17B2}" presName="rootText1" presStyleLbl="node0" presStyleIdx="0" presStyleCnt="1">
        <dgm:presLayoutVars>
          <dgm:chPref val="3"/>
        </dgm:presLayoutVars>
      </dgm:prSet>
      <dgm:spPr/>
      <dgm:t>
        <a:bodyPr/>
        <a:lstStyle/>
        <a:p>
          <a:endParaRPr lang="en-US"/>
        </a:p>
      </dgm:t>
    </dgm:pt>
    <dgm:pt modelId="{28DF0D26-4A91-49AD-B65D-07DB6FDFD805}" type="pres">
      <dgm:prSet presAssocID="{52D4E141-B6FB-4910-8A6F-DAC6E9CA17B2}" presName="rootConnector1" presStyleLbl="node1" presStyleIdx="0" presStyleCnt="0"/>
      <dgm:spPr/>
      <dgm:t>
        <a:bodyPr/>
        <a:lstStyle/>
        <a:p>
          <a:endParaRPr lang="en-US"/>
        </a:p>
      </dgm:t>
    </dgm:pt>
    <dgm:pt modelId="{B5AC6F75-6969-4620-8610-FD7AFF8B0134}" type="pres">
      <dgm:prSet presAssocID="{52D4E141-B6FB-4910-8A6F-DAC6E9CA17B2}" presName="hierChild2" presStyleCnt="0"/>
      <dgm:spPr/>
    </dgm:pt>
    <dgm:pt modelId="{0230CEC9-40DA-4B3E-AE5F-65BD8F73C51C}" type="pres">
      <dgm:prSet presAssocID="{7E45211F-54AA-4A3A-9D45-91F96ACB09A2}" presName="Name37" presStyleLbl="parChTrans1D2" presStyleIdx="0" presStyleCnt="7"/>
      <dgm:spPr/>
      <dgm:t>
        <a:bodyPr/>
        <a:lstStyle/>
        <a:p>
          <a:endParaRPr lang="en-US"/>
        </a:p>
      </dgm:t>
    </dgm:pt>
    <dgm:pt modelId="{CB8BC14C-850B-424E-BFAE-5FDA04B286AD}" type="pres">
      <dgm:prSet presAssocID="{63165D2E-FBB0-44A7-86E9-341A4F466F5F}" presName="hierRoot2" presStyleCnt="0">
        <dgm:presLayoutVars>
          <dgm:hierBranch val="init"/>
        </dgm:presLayoutVars>
      </dgm:prSet>
      <dgm:spPr/>
    </dgm:pt>
    <dgm:pt modelId="{99E12AC1-2148-42E4-93D5-6E0CEE4A7468}" type="pres">
      <dgm:prSet presAssocID="{63165D2E-FBB0-44A7-86E9-341A4F466F5F}" presName="rootComposite" presStyleCnt="0"/>
      <dgm:spPr/>
    </dgm:pt>
    <dgm:pt modelId="{D8C26879-F697-48F1-BA4F-5D8623AE677E}" type="pres">
      <dgm:prSet presAssocID="{63165D2E-FBB0-44A7-86E9-341A4F466F5F}" presName="rootText" presStyleLbl="node2" presStyleIdx="0" presStyleCnt="5">
        <dgm:presLayoutVars>
          <dgm:chPref val="3"/>
        </dgm:presLayoutVars>
      </dgm:prSet>
      <dgm:spPr/>
      <dgm:t>
        <a:bodyPr/>
        <a:lstStyle/>
        <a:p>
          <a:endParaRPr lang="en-US"/>
        </a:p>
      </dgm:t>
    </dgm:pt>
    <dgm:pt modelId="{4FAE45B9-42F9-4F26-AC7D-89528B7C8D00}" type="pres">
      <dgm:prSet presAssocID="{63165D2E-FBB0-44A7-86E9-341A4F466F5F}" presName="rootConnector" presStyleLbl="node2" presStyleIdx="0" presStyleCnt="5"/>
      <dgm:spPr/>
      <dgm:t>
        <a:bodyPr/>
        <a:lstStyle/>
        <a:p>
          <a:endParaRPr lang="en-US"/>
        </a:p>
      </dgm:t>
    </dgm:pt>
    <dgm:pt modelId="{EB1ADD65-30E2-48B7-A935-89A4FF008A5C}" type="pres">
      <dgm:prSet presAssocID="{63165D2E-FBB0-44A7-86E9-341A4F466F5F}" presName="hierChild4" presStyleCnt="0"/>
      <dgm:spPr/>
    </dgm:pt>
    <dgm:pt modelId="{DBF296FE-7A2F-4886-BC33-235F534009D8}" type="pres">
      <dgm:prSet presAssocID="{63165D2E-FBB0-44A7-86E9-341A4F466F5F}" presName="hierChild5" presStyleCnt="0"/>
      <dgm:spPr/>
    </dgm:pt>
    <dgm:pt modelId="{FA7E2FD2-A414-4712-B6B1-6BF238F2ABAC}" type="pres">
      <dgm:prSet presAssocID="{65219A37-374B-412E-8B0C-1BCB178D5AA4}" presName="Name37" presStyleLbl="parChTrans1D2" presStyleIdx="1" presStyleCnt="7"/>
      <dgm:spPr/>
      <dgm:t>
        <a:bodyPr/>
        <a:lstStyle/>
        <a:p>
          <a:endParaRPr lang="en-US"/>
        </a:p>
      </dgm:t>
    </dgm:pt>
    <dgm:pt modelId="{95105CB5-6305-42ED-828B-B0F69D97FF0C}" type="pres">
      <dgm:prSet presAssocID="{0168C560-528B-4B4F-871F-F3CDDDA58B3D}" presName="hierRoot2" presStyleCnt="0">
        <dgm:presLayoutVars>
          <dgm:hierBranch val="init"/>
        </dgm:presLayoutVars>
      </dgm:prSet>
      <dgm:spPr/>
    </dgm:pt>
    <dgm:pt modelId="{5C75107C-FD67-4CCA-9447-4E00812ABDF1}" type="pres">
      <dgm:prSet presAssocID="{0168C560-528B-4B4F-871F-F3CDDDA58B3D}" presName="rootComposite" presStyleCnt="0"/>
      <dgm:spPr/>
    </dgm:pt>
    <dgm:pt modelId="{1DECB5EA-824C-4FB3-AAC7-6C3F039B8A04}" type="pres">
      <dgm:prSet presAssocID="{0168C560-528B-4B4F-871F-F3CDDDA58B3D}" presName="rootText" presStyleLbl="node2" presStyleIdx="1" presStyleCnt="5">
        <dgm:presLayoutVars>
          <dgm:chPref val="3"/>
        </dgm:presLayoutVars>
      </dgm:prSet>
      <dgm:spPr/>
      <dgm:t>
        <a:bodyPr/>
        <a:lstStyle/>
        <a:p>
          <a:endParaRPr lang="en-US"/>
        </a:p>
      </dgm:t>
    </dgm:pt>
    <dgm:pt modelId="{E7AC5C37-CD01-4C66-A224-7631C5829B3E}" type="pres">
      <dgm:prSet presAssocID="{0168C560-528B-4B4F-871F-F3CDDDA58B3D}" presName="rootConnector" presStyleLbl="node2" presStyleIdx="1" presStyleCnt="5"/>
      <dgm:spPr/>
      <dgm:t>
        <a:bodyPr/>
        <a:lstStyle/>
        <a:p>
          <a:endParaRPr lang="en-US"/>
        </a:p>
      </dgm:t>
    </dgm:pt>
    <dgm:pt modelId="{B660EB4A-323E-4AB6-896B-C86476DE4F3F}" type="pres">
      <dgm:prSet presAssocID="{0168C560-528B-4B4F-871F-F3CDDDA58B3D}" presName="hierChild4" presStyleCnt="0"/>
      <dgm:spPr/>
    </dgm:pt>
    <dgm:pt modelId="{BDE539DC-2179-4870-A455-455AACC9B85E}" type="pres">
      <dgm:prSet presAssocID="{0168C560-528B-4B4F-871F-F3CDDDA58B3D}" presName="hierChild5" presStyleCnt="0"/>
      <dgm:spPr/>
    </dgm:pt>
    <dgm:pt modelId="{9D71ADF8-2710-4BE0-B2CE-270A60DD72EA}" type="pres">
      <dgm:prSet presAssocID="{4512CA03-5465-4475-95C8-46E1F84B3BBA}" presName="Name37" presStyleLbl="parChTrans1D2" presStyleIdx="2" presStyleCnt="7"/>
      <dgm:spPr/>
      <dgm:t>
        <a:bodyPr/>
        <a:lstStyle/>
        <a:p>
          <a:endParaRPr lang="en-US"/>
        </a:p>
      </dgm:t>
    </dgm:pt>
    <dgm:pt modelId="{801668A9-2CE0-4812-A21A-F93BDA619929}" type="pres">
      <dgm:prSet presAssocID="{B33FF910-595D-410C-BAFF-22188029BAA0}" presName="hierRoot2" presStyleCnt="0">
        <dgm:presLayoutVars>
          <dgm:hierBranch val="init"/>
        </dgm:presLayoutVars>
      </dgm:prSet>
      <dgm:spPr/>
    </dgm:pt>
    <dgm:pt modelId="{F2B21661-A9B4-4F27-A816-FC392D72DDFD}" type="pres">
      <dgm:prSet presAssocID="{B33FF910-595D-410C-BAFF-22188029BAA0}" presName="rootComposite" presStyleCnt="0"/>
      <dgm:spPr/>
    </dgm:pt>
    <dgm:pt modelId="{EB9AFB16-8AF3-4B76-848B-FC7E1B31C94B}" type="pres">
      <dgm:prSet presAssocID="{B33FF910-595D-410C-BAFF-22188029BAA0}" presName="rootText" presStyleLbl="node2" presStyleIdx="2" presStyleCnt="5">
        <dgm:presLayoutVars>
          <dgm:chPref val="3"/>
        </dgm:presLayoutVars>
      </dgm:prSet>
      <dgm:spPr/>
      <dgm:t>
        <a:bodyPr/>
        <a:lstStyle/>
        <a:p>
          <a:endParaRPr lang="en-US"/>
        </a:p>
      </dgm:t>
    </dgm:pt>
    <dgm:pt modelId="{146A091A-39DB-40CB-AC87-02C569475D95}" type="pres">
      <dgm:prSet presAssocID="{B33FF910-595D-410C-BAFF-22188029BAA0}" presName="rootConnector" presStyleLbl="node2" presStyleIdx="2" presStyleCnt="5"/>
      <dgm:spPr/>
      <dgm:t>
        <a:bodyPr/>
        <a:lstStyle/>
        <a:p>
          <a:endParaRPr lang="en-US"/>
        </a:p>
      </dgm:t>
    </dgm:pt>
    <dgm:pt modelId="{1AB9FB81-182A-4714-8177-F0202BA108C2}" type="pres">
      <dgm:prSet presAssocID="{B33FF910-595D-410C-BAFF-22188029BAA0}" presName="hierChild4" presStyleCnt="0"/>
      <dgm:spPr/>
    </dgm:pt>
    <dgm:pt modelId="{A1CB8E95-48D3-43CF-8BB5-61451A04FC3C}" type="pres">
      <dgm:prSet presAssocID="{B33FF910-595D-410C-BAFF-22188029BAA0}" presName="hierChild5" presStyleCnt="0"/>
      <dgm:spPr/>
    </dgm:pt>
    <dgm:pt modelId="{E92E263B-5CA5-4B30-B1FF-33E160BADC7D}" type="pres">
      <dgm:prSet presAssocID="{1DC1772C-07F4-45A8-A2E7-5DB28A66AA4D}" presName="Name37" presStyleLbl="parChTrans1D2" presStyleIdx="3" presStyleCnt="7"/>
      <dgm:spPr/>
      <dgm:t>
        <a:bodyPr/>
        <a:lstStyle/>
        <a:p>
          <a:endParaRPr lang="en-US"/>
        </a:p>
      </dgm:t>
    </dgm:pt>
    <dgm:pt modelId="{96409754-F321-409D-BFE0-18897BF403F6}" type="pres">
      <dgm:prSet presAssocID="{CCA3CF1C-C421-4DCE-844D-4CA7FD50AED6}" presName="hierRoot2" presStyleCnt="0">
        <dgm:presLayoutVars>
          <dgm:hierBranch val="init"/>
        </dgm:presLayoutVars>
      </dgm:prSet>
      <dgm:spPr/>
    </dgm:pt>
    <dgm:pt modelId="{15FB7D9F-2DF7-4E6D-96B3-1ABCBA038E74}" type="pres">
      <dgm:prSet presAssocID="{CCA3CF1C-C421-4DCE-844D-4CA7FD50AED6}" presName="rootComposite" presStyleCnt="0"/>
      <dgm:spPr/>
    </dgm:pt>
    <dgm:pt modelId="{13AD6FD6-03A0-4215-AD22-4EF8065FF1A4}" type="pres">
      <dgm:prSet presAssocID="{CCA3CF1C-C421-4DCE-844D-4CA7FD50AED6}" presName="rootText" presStyleLbl="node2" presStyleIdx="3" presStyleCnt="5">
        <dgm:presLayoutVars>
          <dgm:chPref val="3"/>
        </dgm:presLayoutVars>
      </dgm:prSet>
      <dgm:spPr/>
      <dgm:t>
        <a:bodyPr/>
        <a:lstStyle/>
        <a:p>
          <a:endParaRPr lang="en-US"/>
        </a:p>
      </dgm:t>
    </dgm:pt>
    <dgm:pt modelId="{FDC82900-42AE-4903-990C-63F08E13AA38}" type="pres">
      <dgm:prSet presAssocID="{CCA3CF1C-C421-4DCE-844D-4CA7FD50AED6}" presName="rootConnector" presStyleLbl="node2" presStyleIdx="3" presStyleCnt="5"/>
      <dgm:spPr/>
      <dgm:t>
        <a:bodyPr/>
        <a:lstStyle/>
        <a:p>
          <a:endParaRPr lang="en-US"/>
        </a:p>
      </dgm:t>
    </dgm:pt>
    <dgm:pt modelId="{929D4CD9-196C-4B04-B06A-FDE24FF295A6}" type="pres">
      <dgm:prSet presAssocID="{CCA3CF1C-C421-4DCE-844D-4CA7FD50AED6}" presName="hierChild4" presStyleCnt="0"/>
      <dgm:spPr/>
    </dgm:pt>
    <dgm:pt modelId="{E19209EC-8468-4766-86FA-CA52224F86CA}" type="pres">
      <dgm:prSet presAssocID="{CCA3CF1C-C421-4DCE-844D-4CA7FD50AED6}" presName="hierChild5" presStyleCnt="0"/>
      <dgm:spPr/>
    </dgm:pt>
    <dgm:pt modelId="{BD44E09B-CF11-4004-AE76-B13F3F9A0E92}" type="pres">
      <dgm:prSet presAssocID="{E6254161-143D-4286-B3ED-3CD14114A35F}" presName="Name37" presStyleLbl="parChTrans1D2" presStyleIdx="4" presStyleCnt="7"/>
      <dgm:spPr/>
      <dgm:t>
        <a:bodyPr/>
        <a:lstStyle/>
        <a:p>
          <a:endParaRPr lang="en-US"/>
        </a:p>
      </dgm:t>
    </dgm:pt>
    <dgm:pt modelId="{DF87B4C7-24F4-4AE2-A526-3991E563B111}" type="pres">
      <dgm:prSet presAssocID="{8C9799CD-7C4F-48E7-92B1-DADBF9795D04}" presName="hierRoot2" presStyleCnt="0">
        <dgm:presLayoutVars>
          <dgm:hierBranch val="init"/>
        </dgm:presLayoutVars>
      </dgm:prSet>
      <dgm:spPr/>
    </dgm:pt>
    <dgm:pt modelId="{92A8AD78-3F07-4A32-B5A8-32909C5E3B28}" type="pres">
      <dgm:prSet presAssocID="{8C9799CD-7C4F-48E7-92B1-DADBF9795D04}" presName="rootComposite" presStyleCnt="0"/>
      <dgm:spPr/>
    </dgm:pt>
    <dgm:pt modelId="{3008C1CE-1634-4DB1-B013-AE0A865F9AEC}" type="pres">
      <dgm:prSet presAssocID="{8C9799CD-7C4F-48E7-92B1-DADBF9795D04}" presName="rootText" presStyleLbl="node2" presStyleIdx="4" presStyleCnt="5">
        <dgm:presLayoutVars>
          <dgm:chPref val="3"/>
        </dgm:presLayoutVars>
      </dgm:prSet>
      <dgm:spPr/>
      <dgm:t>
        <a:bodyPr/>
        <a:lstStyle/>
        <a:p>
          <a:endParaRPr lang="en-US"/>
        </a:p>
      </dgm:t>
    </dgm:pt>
    <dgm:pt modelId="{30F5A5F6-9167-4AFF-9B31-C57347C13468}" type="pres">
      <dgm:prSet presAssocID="{8C9799CD-7C4F-48E7-92B1-DADBF9795D04}" presName="rootConnector" presStyleLbl="node2" presStyleIdx="4" presStyleCnt="5"/>
      <dgm:spPr/>
      <dgm:t>
        <a:bodyPr/>
        <a:lstStyle/>
        <a:p>
          <a:endParaRPr lang="en-US"/>
        </a:p>
      </dgm:t>
    </dgm:pt>
    <dgm:pt modelId="{477A16DA-FA19-4CA3-AAEC-C303F2FFE5BA}" type="pres">
      <dgm:prSet presAssocID="{8C9799CD-7C4F-48E7-92B1-DADBF9795D04}" presName="hierChild4" presStyleCnt="0"/>
      <dgm:spPr/>
    </dgm:pt>
    <dgm:pt modelId="{E734CC5D-E0E3-486E-8688-2A2C0BF5B661}" type="pres">
      <dgm:prSet presAssocID="{8C9799CD-7C4F-48E7-92B1-DADBF9795D04}" presName="hierChild5" presStyleCnt="0"/>
      <dgm:spPr/>
    </dgm:pt>
    <dgm:pt modelId="{77186F1D-6CB6-4C42-8D76-48BC532CF755}" type="pres">
      <dgm:prSet presAssocID="{52D4E141-B6FB-4910-8A6F-DAC6E9CA17B2}" presName="hierChild3" presStyleCnt="0"/>
      <dgm:spPr/>
    </dgm:pt>
    <dgm:pt modelId="{1D945465-5F9C-43FC-841C-2EB1D1D9B7AA}" type="pres">
      <dgm:prSet presAssocID="{938C5822-89B2-4DEE-A987-670C3AD915A4}" presName="Name111" presStyleLbl="parChTrans1D2" presStyleIdx="5" presStyleCnt="7"/>
      <dgm:spPr/>
      <dgm:t>
        <a:bodyPr/>
        <a:lstStyle/>
        <a:p>
          <a:endParaRPr lang="en-US"/>
        </a:p>
      </dgm:t>
    </dgm:pt>
    <dgm:pt modelId="{47E3FC1D-CDAC-4D07-A793-D8357F1FB07A}" type="pres">
      <dgm:prSet presAssocID="{7E717ED6-BDDD-422F-8F83-A5E74CEC8543}" presName="hierRoot3" presStyleCnt="0">
        <dgm:presLayoutVars>
          <dgm:hierBranch val="init"/>
        </dgm:presLayoutVars>
      </dgm:prSet>
      <dgm:spPr/>
    </dgm:pt>
    <dgm:pt modelId="{6430ED7E-F381-40F5-95D0-0E06238A6E32}" type="pres">
      <dgm:prSet presAssocID="{7E717ED6-BDDD-422F-8F83-A5E74CEC8543}" presName="rootComposite3" presStyleCnt="0"/>
      <dgm:spPr/>
    </dgm:pt>
    <dgm:pt modelId="{FA474DFF-F765-4534-86DD-3A5D55A509FA}" type="pres">
      <dgm:prSet presAssocID="{7E717ED6-BDDD-422F-8F83-A5E74CEC8543}" presName="rootText3" presStyleLbl="asst1" presStyleIdx="0" presStyleCnt="2">
        <dgm:presLayoutVars>
          <dgm:chPref val="3"/>
        </dgm:presLayoutVars>
      </dgm:prSet>
      <dgm:spPr/>
      <dgm:t>
        <a:bodyPr/>
        <a:lstStyle/>
        <a:p>
          <a:endParaRPr lang="en-US"/>
        </a:p>
      </dgm:t>
    </dgm:pt>
    <dgm:pt modelId="{B2EFFE43-136C-45BA-BBF3-BB17FA0DF81F}" type="pres">
      <dgm:prSet presAssocID="{7E717ED6-BDDD-422F-8F83-A5E74CEC8543}" presName="rootConnector3" presStyleLbl="asst1" presStyleIdx="0" presStyleCnt="2"/>
      <dgm:spPr/>
      <dgm:t>
        <a:bodyPr/>
        <a:lstStyle/>
        <a:p>
          <a:endParaRPr lang="en-US"/>
        </a:p>
      </dgm:t>
    </dgm:pt>
    <dgm:pt modelId="{1BCCE341-7641-44C5-9EA5-4E025B7C9214}" type="pres">
      <dgm:prSet presAssocID="{7E717ED6-BDDD-422F-8F83-A5E74CEC8543}" presName="hierChild6" presStyleCnt="0"/>
      <dgm:spPr/>
    </dgm:pt>
    <dgm:pt modelId="{48D71F01-F70F-43BD-96F5-92BF1439D2ED}" type="pres">
      <dgm:prSet presAssocID="{7E717ED6-BDDD-422F-8F83-A5E74CEC8543}" presName="hierChild7" presStyleCnt="0"/>
      <dgm:spPr/>
    </dgm:pt>
    <dgm:pt modelId="{B208E1B9-754A-4526-8698-F46E1438F0F2}" type="pres">
      <dgm:prSet presAssocID="{A0B7162F-DB72-4305-8DF7-8A6F07C3B3BD}" presName="Name111" presStyleLbl="parChTrans1D2" presStyleIdx="6" presStyleCnt="7"/>
      <dgm:spPr/>
      <dgm:t>
        <a:bodyPr/>
        <a:lstStyle/>
        <a:p>
          <a:endParaRPr lang="en-US"/>
        </a:p>
      </dgm:t>
    </dgm:pt>
    <dgm:pt modelId="{C6954AC5-8AB0-4D1E-8679-7121140E9452}" type="pres">
      <dgm:prSet presAssocID="{27309F40-8FE9-44AB-9486-42D84B598C14}" presName="hierRoot3" presStyleCnt="0">
        <dgm:presLayoutVars>
          <dgm:hierBranch val="init"/>
        </dgm:presLayoutVars>
      </dgm:prSet>
      <dgm:spPr/>
    </dgm:pt>
    <dgm:pt modelId="{0F01E470-7F32-43DA-9B50-86A563DED100}" type="pres">
      <dgm:prSet presAssocID="{27309F40-8FE9-44AB-9486-42D84B598C14}" presName="rootComposite3" presStyleCnt="0"/>
      <dgm:spPr/>
    </dgm:pt>
    <dgm:pt modelId="{8C1472A9-CD26-43AC-97C2-CBFE29AD3D35}" type="pres">
      <dgm:prSet presAssocID="{27309F40-8FE9-44AB-9486-42D84B598C14}" presName="rootText3" presStyleLbl="asst1" presStyleIdx="1" presStyleCnt="2">
        <dgm:presLayoutVars>
          <dgm:chPref val="3"/>
        </dgm:presLayoutVars>
      </dgm:prSet>
      <dgm:spPr/>
      <dgm:t>
        <a:bodyPr/>
        <a:lstStyle/>
        <a:p>
          <a:endParaRPr lang="en-US"/>
        </a:p>
      </dgm:t>
    </dgm:pt>
    <dgm:pt modelId="{4646E2E7-EEB0-4BDE-B9DC-3D3C20EE2DD1}" type="pres">
      <dgm:prSet presAssocID="{27309F40-8FE9-44AB-9486-42D84B598C14}" presName="rootConnector3" presStyleLbl="asst1" presStyleIdx="1" presStyleCnt="2"/>
      <dgm:spPr/>
      <dgm:t>
        <a:bodyPr/>
        <a:lstStyle/>
        <a:p>
          <a:endParaRPr lang="en-US"/>
        </a:p>
      </dgm:t>
    </dgm:pt>
    <dgm:pt modelId="{6EEAE3BF-FA0B-4238-A63B-3A3C955413FA}" type="pres">
      <dgm:prSet presAssocID="{27309F40-8FE9-44AB-9486-42D84B598C14}" presName="hierChild6" presStyleCnt="0"/>
      <dgm:spPr/>
    </dgm:pt>
    <dgm:pt modelId="{B88D3791-735F-47BD-B727-B872EFA24483}" type="pres">
      <dgm:prSet presAssocID="{27309F40-8FE9-44AB-9486-42D84B598C14}" presName="hierChild7" presStyleCnt="0"/>
      <dgm:spPr/>
    </dgm:pt>
  </dgm:ptLst>
  <dgm:cxnLst>
    <dgm:cxn modelId="{D478DFD6-65FD-457B-B011-D2947B62422C}" type="presOf" srcId="{27309F40-8FE9-44AB-9486-42D84B598C14}" destId="{8C1472A9-CD26-43AC-97C2-CBFE29AD3D35}" srcOrd="0" destOrd="0" presId="urn:microsoft.com/office/officeart/2005/8/layout/orgChart1"/>
    <dgm:cxn modelId="{396EEB62-7833-4689-90CE-9A2E0FDA6B66}" srcId="{52D4E141-B6FB-4910-8A6F-DAC6E9CA17B2}" destId="{B33FF910-595D-410C-BAFF-22188029BAA0}" srcOrd="3" destOrd="0" parTransId="{4512CA03-5465-4475-95C8-46E1F84B3BBA}" sibTransId="{BB5BBCC3-B808-48E8-817E-68B6A4EEB557}"/>
    <dgm:cxn modelId="{C87ACE4A-FEEB-4270-A281-8673E24DB5C1}" srcId="{52D4E141-B6FB-4910-8A6F-DAC6E9CA17B2}" destId="{8C9799CD-7C4F-48E7-92B1-DADBF9795D04}" srcOrd="5" destOrd="0" parTransId="{E6254161-143D-4286-B3ED-3CD14114A35F}" sibTransId="{6E6648BC-80BD-4FA0-A02E-BC9E53B71AE8}"/>
    <dgm:cxn modelId="{DE04208B-74E7-4412-9ED6-5BB2A5B0D207}" type="presOf" srcId="{CCA3CF1C-C421-4DCE-844D-4CA7FD50AED6}" destId="{FDC82900-42AE-4903-990C-63F08E13AA38}" srcOrd="1" destOrd="0" presId="urn:microsoft.com/office/officeart/2005/8/layout/orgChart1"/>
    <dgm:cxn modelId="{B870A0EF-C8BF-4E6E-A7FA-08F8B60989DC}" type="presOf" srcId="{0168C560-528B-4B4F-871F-F3CDDDA58B3D}" destId="{E7AC5C37-CD01-4C66-A224-7631C5829B3E}" srcOrd="1" destOrd="0" presId="urn:microsoft.com/office/officeart/2005/8/layout/orgChart1"/>
    <dgm:cxn modelId="{A4AE4001-8F31-4DBC-8C78-378DE50E3CA7}" srcId="{58CE4BEB-8001-4669-A080-DB5134616A14}" destId="{52D4E141-B6FB-4910-8A6F-DAC6E9CA17B2}" srcOrd="0" destOrd="0" parTransId="{BCCFFB49-2229-4EBA-B17A-BCAE247D8D63}" sibTransId="{9AEBBD9C-123E-411B-BF42-5845DAD9BABC}"/>
    <dgm:cxn modelId="{E460334C-0E7F-4EA9-A38D-8756E5FF765C}" type="presOf" srcId="{E6254161-143D-4286-B3ED-3CD14114A35F}" destId="{BD44E09B-CF11-4004-AE76-B13F3F9A0E92}" srcOrd="0" destOrd="0" presId="urn:microsoft.com/office/officeart/2005/8/layout/orgChart1"/>
    <dgm:cxn modelId="{282E324D-9C70-4809-BB37-9B4C6788DC15}" type="presOf" srcId="{65219A37-374B-412E-8B0C-1BCB178D5AA4}" destId="{FA7E2FD2-A414-4712-B6B1-6BF238F2ABAC}" srcOrd="0" destOrd="0" presId="urn:microsoft.com/office/officeart/2005/8/layout/orgChart1"/>
    <dgm:cxn modelId="{75D7B678-5EEF-4221-A917-E4D513C8A17C}" type="presOf" srcId="{938C5822-89B2-4DEE-A987-670C3AD915A4}" destId="{1D945465-5F9C-43FC-841C-2EB1D1D9B7AA}" srcOrd="0" destOrd="0" presId="urn:microsoft.com/office/officeart/2005/8/layout/orgChart1"/>
    <dgm:cxn modelId="{44B25742-3A47-4302-98F6-5A6391B4F0B2}" type="presOf" srcId="{52D4E141-B6FB-4910-8A6F-DAC6E9CA17B2}" destId="{28DF0D26-4A91-49AD-B65D-07DB6FDFD805}" srcOrd="1" destOrd="0" presId="urn:microsoft.com/office/officeart/2005/8/layout/orgChart1"/>
    <dgm:cxn modelId="{E83A580C-58F4-4096-8D09-3E5777BF2372}" type="presOf" srcId="{0168C560-528B-4B4F-871F-F3CDDDA58B3D}" destId="{1DECB5EA-824C-4FB3-AAC7-6C3F039B8A04}" srcOrd="0" destOrd="0" presId="urn:microsoft.com/office/officeart/2005/8/layout/orgChart1"/>
    <dgm:cxn modelId="{32568CD3-113A-47B6-A1F6-A4EF4BF82B47}" type="presOf" srcId="{63165D2E-FBB0-44A7-86E9-341A4F466F5F}" destId="{4FAE45B9-42F9-4F26-AC7D-89528B7C8D00}" srcOrd="1" destOrd="0" presId="urn:microsoft.com/office/officeart/2005/8/layout/orgChart1"/>
    <dgm:cxn modelId="{B6977369-EF57-4AE5-A714-33E546A2090F}" srcId="{52D4E141-B6FB-4910-8A6F-DAC6E9CA17B2}" destId="{63165D2E-FBB0-44A7-86E9-341A4F466F5F}" srcOrd="1" destOrd="0" parTransId="{7E45211F-54AA-4A3A-9D45-91F96ACB09A2}" sibTransId="{E87E8912-84EA-4CF4-93BD-60DE2443A2D1}"/>
    <dgm:cxn modelId="{85461317-C375-4B4E-B680-FF9EC45FE491}" type="presOf" srcId="{1DC1772C-07F4-45A8-A2E7-5DB28A66AA4D}" destId="{E92E263B-5CA5-4B30-B1FF-33E160BADC7D}" srcOrd="0" destOrd="0" presId="urn:microsoft.com/office/officeart/2005/8/layout/orgChart1"/>
    <dgm:cxn modelId="{4AE365DD-7FD7-4B47-94AB-AAC9CBBE7477}" type="presOf" srcId="{52D4E141-B6FB-4910-8A6F-DAC6E9CA17B2}" destId="{2453DF64-CBAB-463D-81E3-548EEC6D57DD}" srcOrd="0" destOrd="0" presId="urn:microsoft.com/office/officeart/2005/8/layout/orgChart1"/>
    <dgm:cxn modelId="{6DC703C0-C0E3-4376-8799-11C5F44BEC2F}" srcId="{52D4E141-B6FB-4910-8A6F-DAC6E9CA17B2}" destId="{0168C560-528B-4B4F-871F-F3CDDDA58B3D}" srcOrd="2" destOrd="0" parTransId="{65219A37-374B-412E-8B0C-1BCB178D5AA4}" sibTransId="{9832DC33-C2D1-4419-B497-5575443413C9}"/>
    <dgm:cxn modelId="{07BB2E4A-DE18-442E-9818-A0D5FE48D6C8}" type="presOf" srcId="{8C9799CD-7C4F-48E7-92B1-DADBF9795D04}" destId="{30F5A5F6-9167-4AFF-9B31-C57347C13468}" srcOrd="1" destOrd="0" presId="urn:microsoft.com/office/officeart/2005/8/layout/orgChart1"/>
    <dgm:cxn modelId="{39D217D9-8040-4F20-9CEF-5FE738EF4454}" type="presOf" srcId="{27309F40-8FE9-44AB-9486-42D84B598C14}" destId="{4646E2E7-EEB0-4BDE-B9DC-3D3C20EE2DD1}" srcOrd="1" destOrd="0" presId="urn:microsoft.com/office/officeart/2005/8/layout/orgChart1"/>
    <dgm:cxn modelId="{837C9565-1595-4C91-9296-47370CAC4C33}" type="presOf" srcId="{B33FF910-595D-410C-BAFF-22188029BAA0}" destId="{146A091A-39DB-40CB-AC87-02C569475D95}" srcOrd="1" destOrd="0" presId="urn:microsoft.com/office/officeart/2005/8/layout/orgChart1"/>
    <dgm:cxn modelId="{FEDD6009-1F57-4E7D-BF22-A5463508FF2D}" srcId="{52D4E141-B6FB-4910-8A6F-DAC6E9CA17B2}" destId="{CCA3CF1C-C421-4DCE-844D-4CA7FD50AED6}" srcOrd="4" destOrd="0" parTransId="{1DC1772C-07F4-45A8-A2E7-5DB28A66AA4D}" sibTransId="{BEE86DF9-08CB-4AFC-94BE-8AC8E7A568FC}"/>
    <dgm:cxn modelId="{C082F458-E4EA-44A5-A602-F186147DA067}" srcId="{52D4E141-B6FB-4910-8A6F-DAC6E9CA17B2}" destId="{7E717ED6-BDDD-422F-8F83-A5E74CEC8543}" srcOrd="0" destOrd="0" parTransId="{938C5822-89B2-4DEE-A987-670C3AD915A4}" sibTransId="{6F13A56D-E55C-4537-AF94-7D74F99D676C}"/>
    <dgm:cxn modelId="{C8E72260-A679-43F3-8972-A14D433A5CF9}" type="presOf" srcId="{A0B7162F-DB72-4305-8DF7-8A6F07C3B3BD}" destId="{B208E1B9-754A-4526-8698-F46E1438F0F2}" srcOrd="0" destOrd="0" presId="urn:microsoft.com/office/officeart/2005/8/layout/orgChart1"/>
    <dgm:cxn modelId="{6C7B8164-50B7-4343-804C-45DCA2469FA1}" srcId="{52D4E141-B6FB-4910-8A6F-DAC6E9CA17B2}" destId="{27309F40-8FE9-44AB-9486-42D84B598C14}" srcOrd="6" destOrd="0" parTransId="{A0B7162F-DB72-4305-8DF7-8A6F07C3B3BD}" sibTransId="{FBC6A9C8-9C97-4EC0-9296-4951A13384B2}"/>
    <dgm:cxn modelId="{484B0691-69FF-4EFF-B1AB-1A90A7DC29F8}" type="presOf" srcId="{7E717ED6-BDDD-422F-8F83-A5E74CEC8543}" destId="{B2EFFE43-136C-45BA-BBF3-BB17FA0DF81F}" srcOrd="1" destOrd="0" presId="urn:microsoft.com/office/officeart/2005/8/layout/orgChart1"/>
    <dgm:cxn modelId="{D99DDE76-84F4-4535-9F73-23355AE8445C}" type="presOf" srcId="{8C9799CD-7C4F-48E7-92B1-DADBF9795D04}" destId="{3008C1CE-1634-4DB1-B013-AE0A865F9AEC}" srcOrd="0" destOrd="0" presId="urn:microsoft.com/office/officeart/2005/8/layout/orgChart1"/>
    <dgm:cxn modelId="{4C56CDF2-34E1-4775-AB66-15F4D5AF2CB2}" type="presOf" srcId="{4512CA03-5465-4475-95C8-46E1F84B3BBA}" destId="{9D71ADF8-2710-4BE0-B2CE-270A60DD72EA}" srcOrd="0" destOrd="0" presId="urn:microsoft.com/office/officeart/2005/8/layout/orgChart1"/>
    <dgm:cxn modelId="{F83E7263-5060-490E-A943-ADE07ADD5BF0}" type="presOf" srcId="{63165D2E-FBB0-44A7-86E9-341A4F466F5F}" destId="{D8C26879-F697-48F1-BA4F-5D8623AE677E}" srcOrd="0" destOrd="0" presId="urn:microsoft.com/office/officeart/2005/8/layout/orgChart1"/>
    <dgm:cxn modelId="{F6FD0550-F097-40A2-A536-4234485ED223}" type="presOf" srcId="{58CE4BEB-8001-4669-A080-DB5134616A14}" destId="{E042739F-C214-4CC8-B7D2-0C1B1581B594}" srcOrd="0" destOrd="0" presId="urn:microsoft.com/office/officeart/2005/8/layout/orgChart1"/>
    <dgm:cxn modelId="{7350573A-ABE5-446A-ADE6-5ECE47B912B3}" type="presOf" srcId="{7E717ED6-BDDD-422F-8F83-A5E74CEC8543}" destId="{FA474DFF-F765-4534-86DD-3A5D55A509FA}" srcOrd="0" destOrd="0" presId="urn:microsoft.com/office/officeart/2005/8/layout/orgChart1"/>
    <dgm:cxn modelId="{3F6EB16E-9FC5-43D7-B359-4EF5DDFA91D4}" type="presOf" srcId="{CCA3CF1C-C421-4DCE-844D-4CA7FD50AED6}" destId="{13AD6FD6-03A0-4215-AD22-4EF8065FF1A4}" srcOrd="0" destOrd="0" presId="urn:microsoft.com/office/officeart/2005/8/layout/orgChart1"/>
    <dgm:cxn modelId="{15349FA6-8CD4-486D-BB15-E7E44775E31F}" type="presOf" srcId="{7E45211F-54AA-4A3A-9D45-91F96ACB09A2}" destId="{0230CEC9-40DA-4B3E-AE5F-65BD8F73C51C}" srcOrd="0" destOrd="0" presId="urn:microsoft.com/office/officeart/2005/8/layout/orgChart1"/>
    <dgm:cxn modelId="{C9E6BE64-57C0-479B-A572-69FCEA6805E3}" type="presOf" srcId="{B33FF910-595D-410C-BAFF-22188029BAA0}" destId="{EB9AFB16-8AF3-4B76-848B-FC7E1B31C94B}" srcOrd="0" destOrd="0" presId="urn:microsoft.com/office/officeart/2005/8/layout/orgChart1"/>
    <dgm:cxn modelId="{CB029B90-826D-4D46-9EA6-036B83A81E42}" type="presParOf" srcId="{E042739F-C214-4CC8-B7D2-0C1B1581B594}" destId="{37B55CEE-1BA9-4373-97A5-FE457EAE9488}" srcOrd="0" destOrd="0" presId="urn:microsoft.com/office/officeart/2005/8/layout/orgChart1"/>
    <dgm:cxn modelId="{BEDDA473-FF42-4F4C-BB9A-9663D45A00AB}" type="presParOf" srcId="{37B55CEE-1BA9-4373-97A5-FE457EAE9488}" destId="{E13A75DD-705B-46C0-98B9-D00BA3B2F7E0}" srcOrd="0" destOrd="0" presId="urn:microsoft.com/office/officeart/2005/8/layout/orgChart1"/>
    <dgm:cxn modelId="{2C8842AB-387E-4D1D-B67D-87B8456CA7CF}" type="presParOf" srcId="{E13A75DD-705B-46C0-98B9-D00BA3B2F7E0}" destId="{2453DF64-CBAB-463D-81E3-548EEC6D57DD}" srcOrd="0" destOrd="0" presId="urn:microsoft.com/office/officeart/2005/8/layout/orgChart1"/>
    <dgm:cxn modelId="{CA869DEA-6523-4291-B7DA-1F26E2163AD8}" type="presParOf" srcId="{E13A75DD-705B-46C0-98B9-D00BA3B2F7E0}" destId="{28DF0D26-4A91-49AD-B65D-07DB6FDFD805}" srcOrd="1" destOrd="0" presId="urn:microsoft.com/office/officeart/2005/8/layout/orgChart1"/>
    <dgm:cxn modelId="{E019359B-878C-4853-878F-8C5502B043FD}" type="presParOf" srcId="{37B55CEE-1BA9-4373-97A5-FE457EAE9488}" destId="{B5AC6F75-6969-4620-8610-FD7AFF8B0134}" srcOrd="1" destOrd="0" presId="urn:microsoft.com/office/officeart/2005/8/layout/orgChart1"/>
    <dgm:cxn modelId="{0642173F-4E27-43ED-B817-27797FA40815}" type="presParOf" srcId="{B5AC6F75-6969-4620-8610-FD7AFF8B0134}" destId="{0230CEC9-40DA-4B3E-AE5F-65BD8F73C51C}" srcOrd="0" destOrd="0" presId="urn:microsoft.com/office/officeart/2005/8/layout/orgChart1"/>
    <dgm:cxn modelId="{D78B58B7-EFAB-46A5-AACA-98F260210ECE}" type="presParOf" srcId="{B5AC6F75-6969-4620-8610-FD7AFF8B0134}" destId="{CB8BC14C-850B-424E-BFAE-5FDA04B286AD}" srcOrd="1" destOrd="0" presId="urn:microsoft.com/office/officeart/2005/8/layout/orgChart1"/>
    <dgm:cxn modelId="{B0C86F97-B8A5-4A15-8B11-12B52A261C43}" type="presParOf" srcId="{CB8BC14C-850B-424E-BFAE-5FDA04B286AD}" destId="{99E12AC1-2148-42E4-93D5-6E0CEE4A7468}" srcOrd="0" destOrd="0" presId="urn:microsoft.com/office/officeart/2005/8/layout/orgChart1"/>
    <dgm:cxn modelId="{B5828315-4D3E-4AC9-8476-241352F6C910}" type="presParOf" srcId="{99E12AC1-2148-42E4-93D5-6E0CEE4A7468}" destId="{D8C26879-F697-48F1-BA4F-5D8623AE677E}" srcOrd="0" destOrd="0" presId="urn:microsoft.com/office/officeart/2005/8/layout/orgChart1"/>
    <dgm:cxn modelId="{A6FCCF5B-5F67-4F3B-9A4A-D79DD758F7FF}" type="presParOf" srcId="{99E12AC1-2148-42E4-93D5-6E0CEE4A7468}" destId="{4FAE45B9-42F9-4F26-AC7D-89528B7C8D00}" srcOrd="1" destOrd="0" presId="urn:microsoft.com/office/officeart/2005/8/layout/orgChart1"/>
    <dgm:cxn modelId="{30914E75-442F-4BB1-A1DC-99A8E63191A4}" type="presParOf" srcId="{CB8BC14C-850B-424E-BFAE-5FDA04B286AD}" destId="{EB1ADD65-30E2-48B7-A935-89A4FF008A5C}" srcOrd="1" destOrd="0" presId="urn:microsoft.com/office/officeart/2005/8/layout/orgChart1"/>
    <dgm:cxn modelId="{06DC7BFD-B1D9-4A78-A0B5-04B18BF4E5A0}" type="presParOf" srcId="{CB8BC14C-850B-424E-BFAE-5FDA04B286AD}" destId="{DBF296FE-7A2F-4886-BC33-235F534009D8}" srcOrd="2" destOrd="0" presId="urn:microsoft.com/office/officeart/2005/8/layout/orgChart1"/>
    <dgm:cxn modelId="{44F7AD69-44F7-48C9-82EB-BAA030B9B9A7}" type="presParOf" srcId="{B5AC6F75-6969-4620-8610-FD7AFF8B0134}" destId="{FA7E2FD2-A414-4712-B6B1-6BF238F2ABAC}" srcOrd="2" destOrd="0" presId="urn:microsoft.com/office/officeart/2005/8/layout/orgChart1"/>
    <dgm:cxn modelId="{73589A81-A76E-4C9D-AD04-68E965EFD9B3}" type="presParOf" srcId="{B5AC6F75-6969-4620-8610-FD7AFF8B0134}" destId="{95105CB5-6305-42ED-828B-B0F69D97FF0C}" srcOrd="3" destOrd="0" presId="urn:microsoft.com/office/officeart/2005/8/layout/orgChart1"/>
    <dgm:cxn modelId="{99CA2622-192C-4A01-A316-1741EE75D259}" type="presParOf" srcId="{95105CB5-6305-42ED-828B-B0F69D97FF0C}" destId="{5C75107C-FD67-4CCA-9447-4E00812ABDF1}" srcOrd="0" destOrd="0" presId="urn:microsoft.com/office/officeart/2005/8/layout/orgChart1"/>
    <dgm:cxn modelId="{D3F06684-49B3-42EC-B246-9E8E382265C2}" type="presParOf" srcId="{5C75107C-FD67-4CCA-9447-4E00812ABDF1}" destId="{1DECB5EA-824C-4FB3-AAC7-6C3F039B8A04}" srcOrd="0" destOrd="0" presId="urn:microsoft.com/office/officeart/2005/8/layout/orgChart1"/>
    <dgm:cxn modelId="{FA267CC6-E023-4874-A58E-D066DDDF0B10}" type="presParOf" srcId="{5C75107C-FD67-4CCA-9447-4E00812ABDF1}" destId="{E7AC5C37-CD01-4C66-A224-7631C5829B3E}" srcOrd="1" destOrd="0" presId="urn:microsoft.com/office/officeart/2005/8/layout/orgChart1"/>
    <dgm:cxn modelId="{CFF0B260-4794-46DC-B91C-DE1667C2ED69}" type="presParOf" srcId="{95105CB5-6305-42ED-828B-B0F69D97FF0C}" destId="{B660EB4A-323E-4AB6-896B-C86476DE4F3F}" srcOrd="1" destOrd="0" presId="urn:microsoft.com/office/officeart/2005/8/layout/orgChart1"/>
    <dgm:cxn modelId="{7E2327BD-CDD2-42EB-B757-1B9500B4D036}" type="presParOf" srcId="{95105CB5-6305-42ED-828B-B0F69D97FF0C}" destId="{BDE539DC-2179-4870-A455-455AACC9B85E}" srcOrd="2" destOrd="0" presId="urn:microsoft.com/office/officeart/2005/8/layout/orgChart1"/>
    <dgm:cxn modelId="{AA779DE1-0CB5-4C52-9B94-30CC0DBEF4DC}" type="presParOf" srcId="{B5AC6F75-6969-4620-8610-FD7AFF8B0134}" destId="{9D71ADF8-2710-4BE0-B2CE-270A60DD72EA}" srcOrd="4" destOrd="0" presId="urn:microsoft.com/office/officeart/2005/8/layout/orgChart1"/>
    <dgm:cxn modelId="{3209BC79-6E0A-4507-9524-9CC3BA74C425}" type="presParOf" srcId="{B5AC6F75-6969-4620-8610-FD7AFF8B0134}" destId="{801668A9-2CE0-4812-A21A-F93BDA619929}" srcOrd="5" destOrd="0" presId="urn:microsoft.com/office/officeart/2005/8/layout/orgChart1"/>
    <dgm:cxn modelId="{7D68D2AD-404B-4DDF-A964-4E960D1FC0FE}" type="presParOf" srcId="{801668A9-2CE0-4812-A21A-F93BDA619929}" destId="{F2B21661-A9B4-4F27-A816-FC392D72DDFD}" srcOrd="0" destOrd="0" presId="urn:microsoft.com/office/officeart/2005/8/layout/orgChart1"/>
    <dgm:cxn modelId="{1EDDB0A4-C030-41D6-B996-20661D4BE8A2}" type="presParOf" srcId="{F2B21661-A9B4-4F27-A816-FC392D72DDFD}" destId="{EB9AFB16-8AF3-4B76-848B-FC7E1B31C94B}" srcOrd="0" destOrd="0" presId="urn:microsoft.com/office/officeart/2005/8/layout/orgChart1"/>
    <dgm:cxn modelId="{4FBB0D9C-BDAF-477F-9234-1BBD2AB9D333}" type="presParOf" srcId="{F2B21661-A9B4-4F27-A816-FC392D72DDFD}" destId="{146A091A-39DB-40CB-AC87-02C569475D95}" srcOrd="1" destOrd="0" presId="urn:microsoft.com/office/officeart/2005/8/layout/orgChart1"/>
    <dgm:cxn modelId="{97403A0A-D548-451D-A50A-13A5AD4E9714}" type="presParOf" srcId="{801668A9-2CE0-4812-A21A-F93BDA619929}" destId="{1AB9FB81-182A-4714-8177-F0202BA108C2}" srcOrd="1" destOrd="0" presId="urn:microsoft.com/office/officeart/2005/8/layout/orgChart1"/>
    <dgm:cxn modelId="{76675FE3-D40D-451D-86A5-9AF297ADD3D9}" type="presParOf" srcId="{801668A9-2CE0-4812-A21A-F93BDA619929}" destId="{A1CB8E95-48D3-43CF-8BB5-61451A04FC3C}" srcOrd="2" destOrd="0" presId="urn:microsoft.com/office/officeart/2005/8/layout/orgChart1"/>
    <dgm:cxn modelId="{7E1DCC52-CF77-4375-BD40-D813F8D68A3B}" type="presParOf" srcId="{B5AC6F75-6969-4620-8610-FD7AFF8B0134}" destId="{E92E263B-5CA5-4B30-B1FF-33E160BADC7D}" srcOrd="6" destOrd="0" presId="urn:microsoft.com/office/officeart/2005/8/layout/orgChart1"/>
    <dgm:cxn modelId="{7032A718-C550-4993-9558-E1781FF0FE09}" type="presParOf" srcId="{B5AC6F75-6969-4620-8610-FD7AFF8B0134}" destId="{96409754-F321-409D-BFE0-18897BF403F6}" srcOrd="7" destOrd="0" presId="urn:microsoft.com/office/officeart/2005/8/layout/orgChart1"/>
    <dgm:cxn modelId="{C55A0807-2561-4D2C-9F46-004881B963D4}" type="presParOf" srcId="{96409754-F321-409D-BFE0-18897BF403F6}" destId="{15FB7D9F-2DF7-4E6D-96B3-1ABCBA038E74}" srcOrd="0" destOrd="0" presId="urn:microsoft.com/office/officeart/2005/8/layout/orgChart1"/>
    <dgm:cxn modelId="{099B7F23-E74B-4507-AF60-23716D7F3F68}" type="presParOf" srcId="{15FB7D9F-2DF7-4E6D-96B3-1ABCBA038E74}" destId="{13AD6FD6-03A0-4215-AD22-4EF8065FF1A4}" srcOrd="0" destOrd="0" presId="urn:microsoft.com/office/officeart/2005/8/layout/orgChart1"/>
    <dgm:cxn modelId="{9833A05C-4CCB-4A15-98BD-52BA38D808B1}" type="presParOf" srcId="{15FB7D9F-2DF7-4E6D-96B3-1ABCBA038E74}" destId="{FDC82900-42AE-4903-990C-63F08E13AA38}" srcOrd="1" destOrd="0" presId="urn:microsoft.com/office/officeart/2005/8/layout/orgChart1"/>
    <dgm:cxn modelId="{6DEB6AE6-B85E-42AD-9C8F-19D4DDEB15E9}" type="presParOf" srcId="{96409754-F321-409D-BFE0-18897BF403F6}" destId="{929D4CD9-196C-4B04-B06A-FDE24FF295A6}" srcOrd="1" destOrd="0" presId="urn:microsoft.com/office/officeart/2005/8/layout/orgChart1"/>
    <dgm:cxn modelId="{3981F470-023C-4543-AC89-C0E178F287F4}" type="presParOf" srcId="{96409754-F321-409D-BFE0-18897BF403F6}" destId="{E19209EC-8468-4766-86FA-CA52224F86CA}" srcOrd="2" destOrd="0" presId="urn:microsoft.com/office/officeart/2005/8/layout/orgChart1"/>
    <dgm:cxn modelId="{E402D28A-0711-48F0-BE8D-3EFAB2F63EA5}" type="presParOf" srcId="{B5AC6F75-6969-4620-8610-FD7AFF8B0134}" destId="{BD44E09B-CF11-4004-AE76-B13F3F9A0E92}" srcOrd="8" destOrd="0" presId="urn:microsoft.com/office/officeart/2005/8/layout/orgChart1"/>
    <dgm:cxn modelId="{DC323060-8317-484D-9D94-61C69573CEF2}" type="presParOf" srcId="{B5AC6F75-6969-4620-8610-FD7AFF8B0134}" destId="{DF87B4C7-24F4-4AE2-A526-3991E563B111}" srcOrd="9" destOrd="0" presId="urn:microsoft.com/office/officeart/2005/8/layout/orgChart1"/>
    <dgm:cxn modelId="{207F3CB6-C077-4EEA-9446-E47CEA6CA4D2}" type="presParOf" srcId="{DF87B4C7-24F4-4AE2-A526-3991E563B111}" destId="{92A8AD78-3F07-4A32-B5A8-32909C5E3B28}" srcOrd="0" destOrd="0" presId="urn:microsoft.com/office/officeart/2005/8/layout/orgChart1"/>
    <dgm:cxn modelId="{9FC9279F-D361-4B8C-8F4A-6C0F69849F67}" type="presParOf" srcId="{92A8AD78-3F07-4A32-B5A8-32909C5E3B28}" destId="{3008C1CE-1634-4DB1-B013-AE0A865F9AEC}" srcOrd="0" destOrd="0" presId="urn:microsoft.com/office/officeart/2005/8/layout/orgChart1"/>
    <dgm:cxn modelId="{05980AC7-C3F2-4579-A4A0-EDA0854A8047}" type="presParOf" srcId="{92A8AD78-3F07-4A32-B5A8-32909C5E3B28}" destId="{30F5A5F6-9167-4AFF-9B31-C57347C13468}" srcOrd="1" destOrd="0" presId="urn:microsoft.com/office/officeart/2005/8/layout/orgChart1"/>
    <dgm:cxn modelId="{C345D15D-C491-4EF4-91B8-434E7E7EA63C}" type="presParOf" srcId="{DF87B4C7-24F4-4AE2-A526-3991E563B111}" destId="{477A16DA-FA19-4CA3-AAEC-C303F2FFE5BA}" srcOrd="1" destOrd="0" presId="urn:microsoft.com/office/officeart/2005/8/layout/orgChart1"/>
    <dgm:cxn modelId="{8050BF89-A8E2-411C-B001-1738253090C6}" type="presParOf" srcId="{DF87B4C7-24F4-4AE2-A526-3991E563B111}" destId="{E734CC5D-E0E3-486E-8688-2A2C0BF5B661}" srcOrd="2" destOrd="0" presId="urn:microsoft.com/office/officeart/2005/8/layout/orgChart1"/>
    <dgm:cxn modelId="{80260859-36CF-4C22-A7E1-7BF1A4D517E2}" type="presParOf" srcId="{37B55CEE-1BA9-4373-97A5-FE457EAE9488}" destId="{77186F1D-6CB6-4C42-8D76-48BC532CF755}" srcOrd="2" destOrd="0" presId="urn:microsoft.com/office/officeart/2005/8/layout/orgChart1"/>
    <dgm:cxn modelId="{C5659F2D-B777-495C-A961-3672C85D680B}" type="presParOf" srcId="{77186F1D-6CB6-4C42-8D76-48BC532CF755}" destId="{1D945465-5F9C-43FC-841C-2EB1D1D9B7AA}" srcOrd="0" destOrd="0" presId="urn:microsoft.com/office/officeart/2005/8/layout/orgChart1"/>
    <dgm:cxn modelId="{09572D78-A08D-4D6B-80CB-4DEF6B886EE4}" type="presParOf" srcId="{77186F1D-6CB6-4C42-8D76-48BC532CF755}" destId="{47E3FC1D-CDAC-4D07-A793-D8357F1FB07A}" srcOrd="1" destOrd="0" presId="urn:microsoft.com/office/officeart/2005/8/layout/orgChart1"/>
    <dgm:cxn modelId="{0DFB7983-5F8C-4D06-842E-87EC7E799309}" type="presParOf" srcId="{47E3FC1D-CDAC-4D07-A793-D8357F1FB07A}" destId="{6430ED7E-F381-40F5-95D0-0E06238A6E32}" srcOrd="0" destOrd="0" presId="urn:microsoft.com/office/officeart/2005/8/layout/orgChart1"/>
    <dgm:cxn modelId="{39F740D8-6F9E-4517-BE01-1B078159ED15}" type="presParOf" srcId="{6430ED7E-F381-40F5-95D0-0E06238A6E32}" destId="{FA474DFF-F765-4534-86DD-3A5D55A509FA}" srcOrd="0" destOrd="0" presId="urn:microsoft.com/office/officeart/2005/8/layout/orgChart1"/>
    <dgm:cxn modelId="{BCD44591-40D6-4F77-A96C-7B625B1ECA70}" type="presParOf" srcId="{6430ED7E-F381-40F5-95D0-0E06238A6E32}" destId="{B2EFFE43-136C-45BA-BBF3-BB17FA0DF81F}" srcOrd="1" destOrd="0" presId="urn:microsoft.com/office/officeart/2005/8/layout/orgChart1"/>
    <dgm:cxn modelId="{63C69AD4-E7FB-48E5-9F18-D4F8AFCA1797}" type="presParOf" srcId="{47E3FC1D-CDAC-4D07-A793-D8357F1FB07A}" destId="{1BCCE341-7641-44C5-9EA5-4E025B7C9214}" srcOrd="1" destOrd="0" presId="urn:microsoft.com/office/officeart/2005/8/layout/orgChart1"/>
    <dgm:cxn modelId="{37A30C1F-F902-495C-8E2C-66868E370566}" type="presParOf" srcId="{47E3FC1D-CDAC-4D07-A793-D8357F1FB07A}" destId="{48D71F01-F70F-43BD-96F5-92BF1439D2ED}" srcOrd="2" destOrd="0" presId="urn:microsoft.com/office/officeart/2005/8/layout/orgChart1"/>
    <dgm:cxn modelId="{43F54482-4161-472B-87F7-6F5DC8CD6978}" type="presParOf" srcId="{77186F1D-6CB6-4C42-8D76-48BC532CF755}" destId="{B208E1B9-754A-4526-8698-F46E1438F0F2}" srcOrd="2" destOrd="0" presId="urn:microsoft.com/office/officeart/2005/8/layout/orgChart1"/>
    <dgm:cxn modelId="{C886EF4C-286F-4EE7-B2F8-C1431306DDBB}" type="presParOf" srcId="{77186F1D-6CB6-4C42-8D76-48BC532CF755}" destId="{C6954AC5-8AB0-4D1E-8679-7121140E9452}" srcOrd="3" destOrd="0" presId="urn:microsoft.com/office/officeart/2005/8/layout/orgChart1"/>
    <dgm:cxn modelId="{E9A9F012-16BC-4BF8-91E6-FDC6E28699C5}" type="presParOf" srcId="{C6954AC5-8AB0-4D1E-8679-7121140E9452}" destId="{0F01E470-7F32-43DA-9B50-86A563DED100}" srcOrd="0" destOrd="0" presId="urn:microsoft.com/office/officeart/2005/8/layout/orgChart1"/>
    <dgm:cxn modelId="{296B1EFE-9A89-4B6D-AE9E-893987A48D3D}" type="presParOf" srcId="{0F01E470-7F32-43DA-9B50-86A563DED100}" destId="{8C1472A9-CD26-43AC-97C2-CBFE29AD3D35}" srcOrd="0" destOrd="0" presId="urn:microsoft.com/office/officeart/2005/8/layout/orgChart1"/>
    <dgm:cxn modelId="{12705B8E-4CB5-406E-8B53-E8DF3356315D}" type="presParOf" srcId="{0F01E470-7F32-43DA-9B50-86A563DED100}" destId="{4646E2E7-EEB0-4BDE-B9DC-3D3C20EE2DD1}" srcOrd="1" destOrd="0" presId="urn:microsoft.com/office/officeart/2005/8/layout/orgChart1"/>
    <dgm:cxn modelId="{FF2DE9F4-0439-4C25-A88F-8E686AD6E9AD}" type="presParOf" srcId="{C6954AC5-8AB0-4D1E-8679-7121140E9452}" destId="{6EEAE3BF-FA0B-4238-A63B-3A3C955413FA}" srcOrd="1" destOrd="0" presId="urn:microsoft.com/office/officeart/2005/8/layout/orgChart1"/>
    <dgm:cxn modelId="{166D2F90-54C1-4EF8-9B06-EEE7D647A397}" type="presParOf" srcId="{C6954AC5-8AB0-4D1E-8679-7121140E9452}" destId="{B88D3791-735F-47BD-B727-B872EFA24483}" srcOrd="2" destOrd="0" presId="urn:microsoft.com/office/officeart/2005/8/layout/orgChart1"/>
  </dgm:cxnLst>
  <dgm:bg/>
  <dgm:whole>
    <a:ln>
      <a:noFill/>
    </a:ln>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208E1B9-754A-4526-8698-F46E1438F0F2}">
      <dsp:nvSpPr>
        <dsp:cNvPr id="0" name=""/>
        <dsp:cNvSpPr/>
      </dsp:nvSpPr>
      <dsp:spPr>
        <a:xfrm>
          <a:off x="2342586" y="628660"/>
          <a:ext cx="91440" cy="376175"/>
        </a:xfrm>
        <a:custGeom>
          <a:avLst/>
          <a:gdLst/>
          <a:ahLst/>
          <a:cxnLst/>
          <a:rect l="0" t="0" r="0" b="0"/>
          <a:pathLst>
            <a:path>
              <a:moveTo>
                <a:pt x="45720" y="0"/>
              </a:moveTo>
              <a:lnTo>
                <a:pt x="45720" y="376175"/>
              </a:lnTo>
              <a:lnTo>
                <a:pt x="131586" y="376175"/>
              </a:lnTo>
            </a:path>
          </a:pathLst>
        </a:custGeom>
        <a:noFill/>
        <a:ln w="9525" cap="flat" cmpd="sng" algn="ctr">
          <a:solidFill>
            <a:schemeClr val="accent5">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1D945465-5F9C-43FC-841C-2EB1D1D9B7AA}">
      <dsp:nvSpPr>
        <dsp:cNvPr id="0" name=""/>
        <dsp:cNvSpPr/>
      </dsp:nvSpPr>
      <dsp:spPr>
        <a:xfrm>
          <a:off x="2256719" y="628660"/>
          <a:ext cx="91440" cy="376175"/>
        </a:xfrm>
        <a:custGeom>
          <a:avLst/>
          <a:gdLst/>
          <a:ahLst/>
          <a:cxnLst/>
          <a:rect l="0" t="0" r="0" b="0"/>
          <a:pathLst>
            <a:path>
              <a:moveTo>
                <a:pt x="131586" y="0"/>
              </a:moveTo>
              <a:lnTo>
                <a:pt x="131586" y="376175"/>
              </a:lnTo>
              <a:lnTo>
                <a:pt x="45720" y="376175"/>
              </a:lnTo>
            </a:path>
          </a:pathLst>
        </a:custGeom>
        <a:noFill/>
        <a:ln w="9525" cap="flat" cmpd="sng" algn="ctr">
          <a:solidFill>
            <a:schemeClr val="accent5">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BD44E09B-CF11-4004-AE76-B13F3F9A0E92}">
      <dsp:nvSpPr>
        <dsp:cNvPr id="0" name=""/>
        <dsp:cNvSpPr/>
      </dsp:nvSpPr>
      <dsp:spPr>
        <a:xfrm>
          <a:off x="2388305" y="628660"/>
          <a:ext cx="1979011" cy="752351"/>
        </a:xfrm>
        <a:custGeom>
          <a:avLst/>
          <a:gdLst/>
          <a:ahLst/>
          <a:cxnLst/>
          <a:rect l="0" t="0" r="0" b="0"/>
          <a:pathLst>
            <a:path>
              <a:moveTo>
                <a:pt x="0" y="0"/>
              </a:moveTo>
              <a:lnTo>
                <a:pt x="0" y="666485"/>
              </a:lnTo>
              <a:lnTo>
                <a:pt x="1979011" y="666485"/>
              </a:lnTo>
              <a:lnTo>
                <a:pt x="1979011" y="752351"/>
              </a:lnTo>
            </a:path>
          </a:pathLst>
        </a:custGeom>
        <a:noFill/>
        <a:ln w="9525" cap="flat" cmpd="sng" algn="ctr">
          <a:solidFill>
            <a:schemeClr val="accent5">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E92E263B-5CA5-4B30-B1FF-33E160BADC7D}">
      <dsp:nvSpPr>
        <dsp:cNvPr id="0" name=""/>
        <dsp:cNvSpPr/>
      </dsp:nvSpPr>
      <dsp:spPr>
        <a:xfrm>
          <a:off x="2388305" y="628660"/>
          <a:ext cx="989505" cy="752351"/>
        </a:xfrm>
        <a:custGeom>
          <a:avLst/>
          <a:gdLst/>
          <a:ahLst/>
          <a:cxnLst/>
          <a:rect l="0" t="0" r="0" b="0"/>
          <a:pathLst>
            <a:path>
              <a:moveTo>
                <a:pt x="0" y="0"/>
              </a:moveTo>
              <a:lnTo>
                <a:pt x="0" y="666485"/>
              </a:lnTo>
              <a:lnTo>
                <a:pt x="989505" y="666485"/>
              </a:lnTo>
              <a:lnTo>
                <a:pt x="989505" y="752351"/>
              </a:lnTo>
            </a:path>
          </a:pathLst>
        </a:custGeom>
        <a:noFill/>
        <a:ln w="9525" cap="flat" cmpd="sng" algn="ctr">
          <a:solidFill>
            <a:schemeClr val="accent5">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9D71ADF8-2710-4BE0-B2CE-270A60DD72EA}">
      <dsp:nvSpPr>
        <dsp:cNvPr id="0" name=""/>
        <dsp:cNvSpPr/>
      </dsp:nvSpPr>
      <dsp:spPr>
        <a:xfrm>
          <a:off x="2342586" y="628660"/>
          <a:ext cx="91440" cy="752351"/>
        </a:xfrm>
        <a:custGeom>
          <a:avLst/>
          <a:gdLst/>
          <a:ahLst/>
          <a:cxnLst/>
          <a:rect l="0" t="0" r="0" b="0"/>
          <a:pathLst>
            <a:path>
              <a:moveTo>
                <a:pt x="45720" y="0"/>
              </a:moveTo>
              <a:lnTo>
                <a:pt x="45720" y="752351"/>
              </a:lnTo>
            </a:path>
          </a:pathLst>
        </a:custGeom>
        <a:noFill/>
        <a:ln w="9525" cap="flat" cmpd="sng" algn="ctr">
          <a:solidFill>
            <a:schemeClr val="accent5">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FA7E2FD2-A414-4712-B6B1-6BF238F2ABAC}">
      <dsp:nvSpPr>
        <dsp:cNvPr id="0" name=""/>
        <dsp:cNvSpPr/>
      </dsp:nvSpPr>
      <dsp:spPr>
        <a:xfrm>
          <a:off x="1398800" y="628660"/>
          <a:ext cx="989505" cy="752351"/>
        </a:xfrm>
        <a:custGeom>
          <a:avLst/>
          <a:gdLst/>
          <a:ahLst/>
          <a:cxnLst/>
          <a:rect l="0" t="0" r="0" b="0"/>
          <a:pathLst>
            <a:path>
              <a:moveTo>
                <a:pt x="989505" y="0"/>
              </a:moveTo>
              <a:lnTo>
                <a:pt x="989505" y="666485"/>
              </a:lnTo>
              <a:lnTo>
                <a:pt x="0" y="666485"/>
              </a:lnTo>
              <a:lnTo>
                <a:pt x="0" y="752351"/>
              </a:lnTo>
            </a:path>
          </a:pathLst>
        </a:custGeom>
        <a:noFill/>
        <a:ln w="9525" cap="flat" cmpd="sng" algn="ctr">
          <a:solidFill>
            <a:schemeClr val="accent5">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0230CEC9-40DA-4B3E-AE5F-65BD8F73C51C}">
      <dsp:nvSpPr>
        <dsp:cNvPr id="0" name=""/>
        <dsp:cNvSpPr/>
      </dsp:nvSpPr>
      <dsp:spPr>
        <a:xfrm>
          <a:off x="409294" y="628660"/>
          <a:ext cx="1979011" cy="752351"/>
        </a:xfrm>
        <a:custGeom>
          <a:avLst/>
          <a:gdLst/>
          <a:ahLst/>
          <a:cxnLst/>
          <a:rect l="0" t="0" r="0" b="0"/>
          <a:pathLst>
            <a:path>
              <a:moveTo>
                <a:pt x="1979011" y="0"/>
              </a:moveTo>
              <a:lnTo>
                <a:pt x="1979011" y="666485"/>
              </a:lnTo>
              <a:lnTo>
                <a:pt x="0" y="666485"/>
              </a:lnTo>
              <a:lnTo>
                <a:pt x="0" y="752351"/>
              </a:lnTo>
            </a:path>
          </a:pathLst>
        </a:custGeom>
        <a:noFill/>
        <a:ln w="9525" cap="flat" cmpd="sng" algn="ctr">
          <a:solidFill>
            <a:schemeClr val="accent5">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2453DF64-CBAB-463D-81E3-548EEC6D57DD}">
      <dsp:nvSpPr>
        <dsp:cNvPr id="0" name=""/>
        <dsp:cNvSpPr/>
      </dsp:nvSpPr>
      <dsp:spPr>
        <a:xfrm>
          <a:off x="1979419" y="219773"/>
          <a:ext cx="817773" cy="408886"/>
        </a:xfrm>
        <a:prstGeom prst="rect">
          <a:avLst/>
        </a:prstGeom>
        <a:solidFill>
          <a:schemeClr val="accent1">
            <a:lumMod val="75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445" tIns="4445" rIns="4445" bIns="4445" numCol="1" spcCol="1270" anchor="ctr" anchorCtr="0">
          <a:noAutofit/>
        </a:bodyPr>
        <a:lstStyle/>
        <a:p>
          <a:pPr lvl="0" algn="ctr" defTabSz="311150">
            <a:lnSpc>
              <a:spcPct val="90000"/>
            </a:lnSpc>
            <a:spcBef>
              <a:spcPct val="0"/>
            </a:spcBef>
            <a:spcAft>
              <a:spcPct val="35000"/>
            </a:spcAft>
          </a:pPr>
          <a:r>
            <a:rPr lang="en-US" sz="700" kern="1200" dirty="0" smtClean="0">
              <a:solidFill>
                <a:schemeClr val="tx1"/>
              </a:solidFill>
            </a:rPr>
            <a:t>Karen Riggs</a:t>
          </a:r>
        </a:p>
        <a:p>
          <a:pPr lvl="0" algn="ctr" defTabSz="311150">
            <a:lnSpc>
              <a:spcPct val="90000"/>
            </a:lnSpc>
            <a:spcBef>
              <a:spcPct val="0"/>
            </a:spcBef>
            <a:spcAft>
              <a:spcPct val="35000"/>
            </a:spcAft>
          </a:pPr>
          <a:r>
            <a:rPr lang="en-US" sz="700" kern="1200" dirty="0" smtClean="0">
              <a:solidFill>
                <a:schemeClr val="tx1"/>
              </a:solidFill>
            </a:rPr>
            <a:t>Director</a:t>
          </a:r>
          <a:endParaRPr lang="en-US" sz="700" kern="1200" dirty="0">
            <a:solidFill>
              <a:schemeClr val="tx1"/>
            </a:solidFill>
          </a:endParaRPr>
        </a:p>
      </dsp:txBody>
      <dsp:txXfrm>
        <a:off x="1979419" y="219773"/>
        <a:ext cx="817773" cy="408886"/>
      </dsp:txXfrm>
    </dsp:sp>
    <dsp:sp modelId="{D8C26879-F697-48F1-BA4F-5D8623AE677E}">
      <dsp:nvSpPr>
        <dsp:cNvPr id="0" name=""/>
        <dsp:cNvSpPr/>
      </dsp:nvSpPr>
      <dsp:spPr>
        <a:xfrm>
          <a:off x="408" y="1381011"/>
          <a:ext cx="817773" cy="408886"/>
        </a:xfrm>
        <a:prstGeom prst="rect">
          <a:avLst/>
        </a:prstGeom>
        <a:gradFill rotWithShape="0">
          <a:gsLst>
            <a:gs pos="0">
              <a:schemeClr val="accent5">
                <a:hueOff val="0"/>
                <a:satOff val="0"/>
                <a:lumOff val="0"/>
                <a:alphaOff val="0"/>
                <a:tint val="100000"/>
                <a:shade val="100000"/>
                <a:satMod val="130000"/>
              </a:schemeClr>
            </a:gs>
            <a:gs pos="100000">
              <a:schemeClr val="accent5">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445" tIns="4445" rIns="4445" bIns="4445" numCol="1" spcCol="1270" anchor="ctr" anchorCtr="0">
          <a:noAutofit/>
        </a:bodyPr>
        <a:lstStyle/>
        <a:p>
          <a:pPr lvl="0" algn="ctr" defTabSz="311150">
            <a:lnSpc>
              <a:spcPct val="90000"/>
            </a:lnSpc>
            <a:spcBef>
              <a:spcPct val="0"/>
            </a:spcBef>
            <a:spcAft>
              <a:spcPct val="35000"/>
            </a:spcAft>
          </a:pPr>
          <a:r>
            <a:rPr lang="en-US" sz="700" kern="1200" dirty="0" smtClean="0">
              <a:solidFill>
                <a:schemeClr val="tx1"/>
              </a:solidFill>
            </a:rPr>
            <a:t>Michele Brock </a:t>
          </a:r>
        </a:p>
        <a:p>
          <a:pPr lvl="0" algn="ctr" defTabSz="311150">
            <a:lnSpc>
              <a:spcPct val="90000"/>
            </a:lnSpc>
            <a:spcBef>
              <a:spcPct val="0"/>
            </a:spcBef>
            <a:spcAft>
              <a:spcPct val="35000"/>
            </a:spcAft>
          </a:pPr>
          <a:r>
            <a:rPr lang="en-US" sz="700" kern="1200" dirty="0" smtClean="0">
              <a:solidFill>
                <a:schemeClr val="tx1"/>
              </a:solidFill>
            </a:rPr>
            <a:t>I  65 </a:t>
          </a:r>
        </a:p>
        <a:p>
          <a:pPr lvl="0" algn="ctr" defTabSz="311150">
            <a:lnSpc>
              <a:spcPct val="90000"/>
            </a:lnSpc>
            <a:spcBef>
              <a:spcPct val="0"/>
            </a:spcBef>
            <a:spcAft>
              <a:spcPct val="35000"/>
            </a:spcAft>
          </a:pPr>
          <a:r>
            <a:rPr lang="en-US" sz="700" kern="1200" dirty="0" smtClean="0">
              <a:solidFill>
                <a:schemeClr val="tx1"/>
              </a:solidFill>
            </a:rPr>
            <a:t>  </a:t>
          </a:r>
          <a:endParaRPr lang="en-US" sz="700" kern="1200" dirty="0">
            <a:solidFill>
              <a:schemeClr val="tx1"/>
            </a:solidFill>
          </a:endParaRPr>
        </a:p>
      </dsp:txBody>
      <dsp:txXfrm>
        <a:off x="408" y="1381011"/>
        <a:ext cx="817773" cy="408886"/>
      </dsp:txXfrm>
    </dsp:sp>
    <dsp:sp modelId="{1DECB5EA-824C-4FB3-AAC7-6C3F039B8A04}">
      <dsp:nvSpPr>
        <dsp:cNvPr id="0" name=""/>
        <dsp:cNvSpPr/>
      </dsp:nvSpPr>
      <dsp:spPr>
        <a:xfrm>
          <a:off x="989913" y="1381011"/>
          <a:ext cx="817773" cy="408886"/>
        </a:xfrm>
        <a:prstGeom prst="rect">
          <a:avLst/>
        </a:prstGeom>
        <a:gradFill rotWithShape="0">
          <a:gsLst>
            <a:gs pos="0">
              <a:schemeClr val="accent5">
                <a:hueOff val="0"/>
                <a:satOff val="0"/>
                <a:lumOff val="0"/>
                <a:alphaOff val="0"/>
                <a:tint val="100000"/>
                <a:shade val="100000"/>
                <a:satMod val="130000"/>
              </a:schemeClr>
            </a:gs>
            <a:gs pos="100000">
              <a:schemeClr val="accent5">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445" tIns="4445" rIns="4445" bIns="4445" numCol="1" spcCol="1270" anchor="ctr" anchorCtr="0">
          <a:noAutofit/>
        </a:bodyPr>
        <a:lstStyle/>
        <a:p>
          <a:pPr lvl="0" algn="ctr" defTabSz="311150">
            <a:lnSpc>
              <a:spcPct val="90000"/>
            </a:lnSpc>
            <a:spcBef>
              <a:spcPct val="0"/>
            </a:spcBef>
            <a:spcAft>
              <a:spcPct val="35000"/>
            </a:spcAft>
          </a:pPr>
          <a:r>
            <a:rPr lang="en-US" sz="700" kern="1200" dirty="0" smtClean="0">
              <a:solidFill>
                <a:schemeClr val="tx1"/>
              </a:solidFill>
            </a:rPr>
            <a:t>Tarra Crane Lowe</a:t>
          </a:r>
        </a:p>
        <a:p>
          <a:pPr lvl="0" algn="ctr" defTabSz="311150">
            <a:lnSpc>
              <a:spcPct val="90000"/>
            </a:lnSpc>
            <a:spcBef>
              <a:spcPct val="0"/>
            </a:spcBef>
            <a:spcAft>
              <a:spcPct val="35000"/>
            </a:spcAft>
          </a:pPr>
          <a:r>
            <a:rPr lang="en-US" sz="700" kern="1200" dirty="0" smtClean="0">
              <a:solidFill>
                <a:schemeClr val="tx1"/>
              </a:solidFill>
            </a:rPr>
            <a:t>Northern &amp; W KY</a:t>
          </a:r>
          <a:endParaRPr lang="en-US" sz="700" kern="1200" dirty="0">
            <a:solidFill>
              <a:schemeClr val="tx1"/>
            </a:solidFill>
          </a:endParaRPr>
        </a:p>
      </dsp:txBody>
      <dsp:txXfrm>
        <a:off x="989913" y="1381011"/>
        <a:ext cx="817773" cy="408886"/>
      </dsp:txXfrm>
    </dsp:sp>
    <dsp:sp modelId="{EB9AFB16-8AF3-4B76-848B-FC7E1B31C94B}">
      <dsp:nvSpPr>
        <dsp:cNvPr id="0" name=""/>
        <dsp:cNvSpPr/>
      </dsp:nvSpPr>
      <dsp:spPr>
        <a:xfrm>
          <a:off x="1979419" y="1381011"/>
          <a:ext cx="817773" cy="408886"/>
        </a:xfrm>
        <a:prstGeom prst="rect">
          <a:avLst/>
        </a:prstGeom>
        <a:gradFill rotWithShape="0">
          <a:gsLst>
            <a:gs pos="0">
              <a:schemeClr val="accent5">
                <a:hueOff val="0"/>
                <a:satOff val="0"/>
                <a:lumOff val="0"/>
                <a:alphaOff val="0"/>
                <a:tint val="100000"/>
                <a:shade val="100000"/>
                <a:satMod val="130000"/>
              </a:schemeClr>
            </a:gs>
            <a:gs pos="100000">
              <a:schemeClr val="accent5">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445" tIns="4445" rIns="4445" bIns="4445" numCol="1" spcCol="1270" anchor="ctr" anchorCtr="0">
          <a:noAutofit/>
        </a:bodyPr>
        <a:lstStyle/>
        <a:p>
          <a:pPr lvl="0" algn="ctr" defTabSz="311150">
            <a:lnSpc>
              <a:spcPct val="90000"/>
            </a:lnSpc>
            <a:spcBef>
              <a:spcPct val="0"/>
            </a:spcBef>
            <a:spcAft>
              <a:spcPct val="35000"/>
            </a:spcAft>
          </a:pPr>
          <a:r>
            <a:rPr lang="en-US" sz="700" kern="1200" dirty="0" smtClean="0">
              <a:solidFill>
                <a:schemeClr val="tx1"/>
              </a:solidFill>
            </a:rPr>
            <a:t>Linda Hays, RN</a:t>
          </a:r>
        </a:p>
        <a:p>
          <a:pPr lvl="0" algn="ctr" defTabSz="311150">
            <a:lnSpc>
              <a:spcPct val="90000"/>
            </a:lnSpc>
            <a:spcBef>
              <a:spcPct val="0"/>
            </a:spcBef>
            <a:spcAft>
              <a:spcPct val="35000"/>
            </a:spcAft>
          </a:pPr>
          <a:r>
            <a:rPr lang="en-US" sz="700" kern="1200" dirty="0" smtClean="0">
              <a:solidFill>
                <a:schemeClr val="tx1"/>
              </a:solidFill>
            </a:rPr>
            <a:t>Eastern KY</a:t>
          </a:r>
          <a:endParaRPr lang="en-US" sz="700" kern="1200" dirty="0">
            <a:solidFill>
              <a:schemeClr val="tx1"/>
            </a:solidFill>
          </a:endParaRPr>
        </a:p>
      </dsp:txBody>
      <dsp:txXfrm>
        <a:off x="1979419" y="1381011"/>
        <a:ext cx="817773" cy="408886"/>
      </dsp:txXfrm>
    </dsp:sp>
    <dsp:sp modelId="{13AD6FD6-03A0-4215-AD22-4EF8065FF1A4}">
      <dsp:nvSpPr>
        <dsp:cNvPr id="0" name=""/>
        <dsp:cNvSpPr/>
      </dsp:nvSpPr>
      <dsp:spPr>
        <a:xfrm>
          <a:off x="2968924" y="1381011"/>
          <a:ext cx="817773" cy="408886"/>
        </a:xfrm>
        <a:prstGeom prst="rect">
          <a:avLst/>
        </a:prstGeom>
        <a:gradFill rotWithShape="0">
          <a:gsLst>
            <a:gs pos="0">
              <a:schemeClr val="accent5">
                <a:hueOff val="0"/>
                <a:satOff val="0"/>
                <a:lumOff val="0"/>
                <a:alphaOff val="0"/>
                <a:tint val="100000"/>
                <a:shade val="100000"/>
                <a:satMod val="130000"/>
              </a:schemeClr>
            </a:gs>
            <a:gs pos="100000">
              <a:schemeClr val="accent5">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445" tIns="4445" rIns="4445" bIns="4445" numCol="1" spcCol="1270" anchor="ctr" anchorCtr="0">
          <a:noAutofit/>
        </a:bodyPr>
        <a:lstStyle/>
        <a:p>
          <a:pPr lvl="0" algn="ctr" defTabSz="311150">
            <a:lnSpc>
              <a:spcPct val="90000"/>
            </a:lnSpc>
            <a:spcBef>
              <a:spcPct val="0"/>
            </a:spcBef>
            <a:spcAft>
              <a:spcPct val="35000"/>
            </a:spcAft>
          </a:pPr>
          <a:r>
            <a:rPr lang="en-US" sz="700" kern="1200" dirty="0" smtClean="0">
              <a:solidFill>
                <a:schemeClr val="tx1"/>
              </a:solidFill>
            </a:rPr>
            <a:t>Rebecca Martin</a:t>
          </a:r>
        </a:p>
        <a:p>
          <a:pPr lvl="0" algn="ctr" defTabSz="311150">
            <a:lnSpc>
              <a:spcPct val="90000"/>
            </a:lnSpc>
            <a:spcBef>
              <a:spcPct val="0"/>
            </a:spcBef>
            <a:spcAft>
              <a:spcPct val="35000"/>
            </a:spcAft>
          </a:pPr>
          <a:r>
            <a:rPr lang="en-US" sz="700" kern="1200" dirty="0" smtClean="0">
              <a:solidFill>
                <a:schemeClr val="tx1"/>
              </a:solidFill>
            </a:rPr>
            <a:t>12/15/14</a:t>
          </a:r>
        </a:p>
        <a:p>
          <a:pPr lvl="0" algn="ctr" defTabSz="311150">
            <a:lnSpc>
              <a:spcPct val="90000"/>
            </a:lnSpc>
            <a:spcBef>
              <a:spcPct val="0"/>
            </a:spcBef>
            <a:spcAft>
              <a:spcPct val="35000"/>
            </a:spcAft>
          </a:pPr>
          <a:r>
            <a:rPr lang="en-US" sz="700" kern="1200" dirty="0" smtClean="0">
              <a:solidFill>
                <a:schemeClr val="tx1"/>
              </a:solidFill>
            </a:rPr>
            <a:t>Southern Region </a:t>
          </a:r>
          <a:endParaRPr lang="en-US" sz="700" kern="1200" dirty="0">
            <a:solidFill>
              <a:schemeClr val="tx1"/>
            </a:solidFill>
          </a:endParaRPr>
        </a:p>
      </dsp:txBody>
      <dsp:txXfrm>
        <a:off x="2968924" y="1381011"/>
        <a:ext cx="817773" cy="408886"/>
      </dsp:txXfrm>
    </dsp:sp>
    <dsp:sp modelId="{3008C1CE-1634-4DB1-B013-AE0A865F9AEC}">
      <dsp:nvSpPr>
        <dsp:cNvPr id="0" name=""/>
        <dsp:cNvSpPr/>
      </dsp:nvSpPr>
      <dsp:spPr>
        <a:xfrm>
          <a:off x="3958430" y="1381011"/>
          <a:ext cx="817773" cy="408886"/>
        </a:xfrm>
        <a:prstGeom prst="rect">
          <a:avLst/>
        </a:prstGeom>
        <a:gradFill rotWithShape="0">
          <a:gsLst>
            <a:gs pos="0">
              <a:schemeClr val="accent5">
                <a:hueOff val="0"/>
                <a:satOff val="0"/>
                <a:lumOff val="0"/>
                <a:alphaOff val="0"/>
                <a:tint val="100000"/>
                <a:shade val="100000"/>
                <a:satMod val="130000"/>
              </a:schemeClr>
            </a:gs>
            <a:gs pos="100000">
              <a:schemeClr val="accent5">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445" tIns="4445" rIns="4445" bIns="4445" numCol="1" spcCol="1270" anchor="ctr" anchorCtr="0">
          <a:noAutofit/>
        </a:bodyPr>
        <a:lstStyle/>
        <a:p>
          <a:pPr lvl="0" algn="ctr" defTabSz="311150">
            <a:lnSpc>
              <a:spcPct val="90000"/>
            </a:lnSpc>
            <a:spcBef>
              <a:spcPct val="0"/>
            </a:spcBef>
            <a:spcAft>
              <a:spcPct val="35000"/>
            </a:spcAft>
          </a:pPr>
          <a:r>
            <a:rPr lang="en-US" sz="700" kern="1200" dirty="0" smtClean="0">
              <a:solidFill>
                <a:schemeClr val="tx1"/>
              </a:solidFill>
            </a:rPr>
            <a:t>Rochelle Silvernail</a:t>
          </a:r>
        </a:p>
        <a:p>
          <a:pPr lvl="0" algn="ctr" defTabSz="311150">
            <a:lnSpc>
              <a:spcPct val="90000"/>
            </a:lnSpc>
            <a:spcBef>
              <a:spcPct val="0"/>
            </a:spcBef>
            <a:spcAft>
              <a:spcPct val="35000"/>
            </a:spcAft>
          </a:pPr>
          <a:r>
            <a:rPr lang="en-US" sz="700" kern="1200" dirty="0" smtClean="0">
              <a:solidFill>
                <a:schemeClr val="tx1"/>
              </a:solidFill>
            </a:rPr>
            <a:t>EMS/Hospital</a:t>
          </a:r>
        </a:p>
      </dsp:txBody>
      <dsp:txXfrm>
        <a:off x="3958430" y="1381011"/>
        <a:ext cx="817773" cy="408886"/>
      </dsp:txXfrm>
    </dsp:sp>
    <dsp:sp modelId="{FA474DFF-F765-4534-86DD-3A5D55A509FA}">
      <dsp:nvSpPr>
        <dsp:cNvPr id="0" name=""/>
        <dsp:cNvSpPr/>
      </dsp:nvSpPr>
      <dsp:spPr>
        <a:xfrm>
          <a:off x="1484666" y="800392"/>
          <a:ext cx="817773" cy="408886"/>
        </a:xfrm>
        <a:prstGeom prst="rect">
          <a:avLst/>
        </a:prstGeom>
        <a:gradFill rotWithShape="0">
          <a:gsLst>
            <a:gs pos="0">
              <a:schemeClr val="accent5">
                <a:hueOff val="0"/>
                <a:satOff val="0"/>
                <a:lumOff val="0"/>
                <a:alphaOff val="0"/>
                <a:tint val="100000"/>
                <a:shade val="100000"/>
                <a:satMod val="130000"/>
              </a:schemeClr>
            </a:gs>
            <a:gs pos="100000">
              <a:schemeClr val="accent5">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445" tIns="4445" rIns="4445" bIns="4445" numCol="1" spcCol="1270" anchor="ctr" anchorCtr="0">
          <a:noAutofit/>
        </a:bodyPr>
        <a:lstStyle/>
        <a:p>
          <a:pPr lvl="0" algn="ctr" defTabSz="311150">
            <a:lnSpc>
              <a:spcPct val="90000"/>
            </a:lnSpc>
            <a:spcBef>
              <a:spcPct val="0"/>
            </a:spcBef>
            <a:spcAft>
              <a:spcPct val="35000"/>
            </a:spcAft>
          </a:pPr>
          <a:r>
            <a:rPr lang="en-US" sz="700" kern="1200" dirty="0" smtClean="0">
              <a:solidFill>
                <a:schemeClr val="tx1"/>
              </a:solidFill>
            </a:rPr>
            <a:t>Nikki Sadler</a:t>
          </a:r>
        </a:p>
        <a:p>
          <a:pPr lvl="0" algn="ctr" defTabSz="311150">
            <a:lnSpc>
              <a:spcPct val="90000"/>
            </a:lnSpc>
            <a:spcBef>
              <a:spcPct val="0"/>
            </a:spcBef>
            <a:spcAft>
              <a:spcPct val="35000"/>
            </a:spcAft>
          </a:pPr>
          <a:r>
            <a:rPr lang="en-US" sz="700" kern="1200" dirty="0" smtClean="0">
              <a:solidFill>
                <a:schemeClr val="tx1"/>
              </a:solidFill>
            </a:rPr>
            <a:t>Program Admin Support</a:t>
          </a:r>
          <a:endParaRPr lang="en-US" sz="700" kern="1200" dirty="0">
            <a:solidFill>
              <a:schemeClr val="tx1"/>
            </a:solidFill>
          </a:endParaRPr>
        </a:p>
      </dsp:txBody>
      <dsp:txXfrm>
        <a:off x="1484666" y="800392"/>
        <a:ext cx="817773" cy="408886"/>
      </dsp:txXfrm>
    </dsp:sp>
    <dsp:sp modelId="{8C1472A9-CD26-43AC-97C2-CBFE29AD3D35}">
      <dsp:nvSpPr>
        <dsp:cNvPr id="0" name=""/>
        <dsp:cNvSpPr/>
      </dsp:nvSpPr>
      <dsp:spPr>
        <a:xfrm>
          <a:off x="2474172" y="800392"/>
          <a:ext cx="817773" cy="408886"/>
        </a:xfrm>
        <a:prstGeom prst="rect">
          <a:avLst/>
        </a:prstGeom>
        <a:gradFill rotWithShape="0">
          <a:gsLst>
            <a:gs pos="0">
              <a:schemeClr val="accent5">
                <a:hueOff val="0"/>
                <a:satOff val="0"/>
                <a:lumOff val="0"/>
                <a:alphaOff val="0"/>
                <a:tint val="100000"/>
                <a:shade val="100000"/>
                <a:satMod val="130000"/>
              </a:schemeClr>
            </a:gs>
            <a:gs pos="100000">
              <a:schemeClr val="accent5">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445" tIns="4445" rIns="4445" bIns="4445" numCol="1" spcCol="1270" anchor="ctr" anchorCtr="0">
          <a:noAutofit/>
        </a:bodyPr>
        <a:lstStyle/>
        <a:p>
          <a:pPr lvl="0" algn="ctr" defTabSz="311150">
            <a:lnSpc>
              <a:spcPct val="90000"/>
            </a:lnSpc>
            <a:spcBef>
              <a:spcPct val="0"/>
            </a:spcBef>
            <a:spcAft>
              <a:spcPct val="35000"/>
            </a:spcAft>
          </a:pPr>
          <a:r>
            <a:rPr lang="en-US" sz="700" kern="1200" dirty="0" smtClean="0">
              <a:solidFill>
                <a:schemeClr val="tx1"/>
              </a:solidFill>
            </a:rPr>
            <a:t>Liz Columbia</a:t>
          </a:r>
        </a:p>
        <a:p>
          <a:pPr lvl="0" algn="ctr" defTabSz="311150">
            <a:lnSpc>
              <a:spcPct val="90000"/>
            </a:lnSpc>
            <a:spcBef>
              <a:spcPct val="0"/>
            </a:spcBef>
            <a:spcAft>
              <a:spcPct val="35000"/>
            </a:spcAft>
          </a:pPr>
          <a:r>
            <a:rPr lang="en-US" sz="700" kern="1200" dirty="0" smtClean="0">
              <a:solidFill>
                <a:schemeClr val="tx1"/>
              </a:solidFill>
            </a:rPr>
            <a:t>Liaison Support</a:t>
          </a:r>
          <a:endParaRPr lang="en-US" sz="700" kern="1200" dirty="0">
            <a:solidFill>
              <a:schemeClr val="tx1"/>
            </a:solidFill>
          </a:endParaRPr>
        </a:p>
      </dsp:txBody>
      <dsp:txXfrm>
        <a:off x="2474172" y="800392"/>
        <a:ext cx="817773" cy="408886"/>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r>
              <a:rPr lang="en-US" smtClean="0"/>
              <a:t>The Power of Advanced Medicine - For Leadership</a:t>
            </a:r>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r>
              <a:rPr lang="en-US" smtClean="0"/>
              <a:t>2/23/2016</a:t>
            </a:r>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r>
              <a:rPr lang="en-US" smtClean="0"/>
              <a:t>2-24-16</a:t>
            </a:r>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C4757732-3FAA-4C3C-97A0-15284204ABBB}" type="slidenum">
              <a:rPr lang="en-US" smtClean="0"/>
              <a:t>‹#›</a:t>
            </a:fld>
            <a:endParaRPr lang="en-US"/>
          </a:p>
        </p:txBody>
      </p:sp>
    </p:spTree>
    <p:extLst>
      <p:ext uri="{BB962C8B-B14F-4D97-AF65-F5344CB8AC3E}">
        <p14:creationId xmlns:p14="http://schemas.microsoft.com/office/powerpoint/2010/main" val="1024465029"/>
      </p:ext>
    </p:extLst>
  </p:cSld>
  <p:clrMap bg1="lt1" tx1="dk1" bg2="lt2" tx2="dk2" accent1="accent1" accent2="accent2" accent3="accent3" accent4="accent4" accent5="accent5" accent6="accent6" hlink="hlink" folHlink="folHlink"/>
  <p:hf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r>
              <a:rPr lang="en-US" smtClean="0"/>
              <a:t>The Power of Advanced Medicine - For Leadership</a:t>
            </a:r>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r>
              <a:rPr lang="en-US" smtClean="0"/>
              <a:t>2/23/2016</a:t>
            </a:r>
            <a:endParaRPr lang="en-US"/>
          </a:p>
        </p:txBody>
      </p:sp>
      <p:sp>
        <p:nvSpPr>
          <p:cNvPr id="4" name="Slide Image Placeholder 3"/>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r>
              <a:rPr lang="en-US" smtClean="0"/>
              <a:t>2-24-16</a:t>
            </a:r>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75E618E0-BEC7-AA4D-AB1A-715BA4155EA7}" type="slidenum">
              <a:rPr lang="en-US" smtClean="0"/>
              <a:t>‹#›</a:t>
            </a:fld>
            <a:endParaRPr lang="en-US"/>
          </a:p>
        </p:txBody>
      </p:sp>
    </p:spTree>
    <p:extLst>
      <p:ext uri="{BB962C8B-B14F-4D97-AF65-F5344CB8AC3E}">
        <p14:creationId xmlns:p14="http://schemas.microsoft.com/office/powerpoint/2010/main" val="3993009001"/>
      </p:ext>
    </p:extLst>
  </p:cSld>
  <p:clrMap bg1="lt1" tx1="dk1" bg2="lt2" tx2="dk2" accent1="accent1" accent2="accent2" accent3="accent3" accent4="accent4" accent5="accent5" accent6="accent6" hlink="hlink" folHlink="folHlink"/>
  <p:hf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t>The Power of Advanced Medicine - For Leadership</a:t>
            </a:r>
            <a:endParaRPr lang="en-US"/>
          </a:p>
        </p:txBody>
      </p:sp>
      <p:sp>
        <p:nvSpPr>
          <p:cNvPr id="5" name="Footer Placeholder 4"/>
          <p:cNvSpPr>
            <a:spLocks noGrp="1"/>
          </p:cNvSpPr>
          <p:nvPr>
            <p:ph type="ftr" sz="quarter" idx="11"/>
          </p:nvPr>
        </p:nvSpPr>
        <p:spPr/>
        <p:txBody>
          <a:bodyPr/>
          <a:lstStyle/>
          <a:p>
            <a:r>
              <a:rPr lang="en-US" smtClean="0"/>
              <a:t>2-24-16</a:t>
            </a:r>
            <a:endParaRPr lang="en-US"/>
          </a:p>
        </p:txBody>
      </p:sp>
      <p:sp>
        <p:nvSpPr>
          <p:cNvPr id="6" name="Slide Number Placeholder 5"/>
          <p:cNvSpPr>
            <a:spLocks noGrp="1"/>
          </p:cNvSpPr>
          <p:nvPr>
            <p:ph type="sldNum" sz="quarter" idx="12"/>
          </p:nvPr>
        </p:nvSpPr>
        <p:spPr/>
        <p:txBody>
          <a:bodyPr/>
          <a:lstStyle/>
          <a:p>
            <a:fld id="{75E618E0-BEC7-AA4D-AB1A-715BA4155EA7}" type="slidenum">
              <a:rPr lang="en-US" smtClean="0"/>
              <a:t>1</a:t>
            </a:fld>
            <a:endParaRPr lang="en-US"/>
          </a:p>
        </p:txBody>
      </p:sp>
    </p:spTree>
    <p:extLst>
      <p:ext uri="{BB962C8B-B14F-4D97-AF65-F5344CB8AC3E}">
        <p14:creationId xmlns:p14="http://schemas.microsoft.com/office/powerpoint/2010/main" val="15897418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t>The Power of Advanced Medicine - For Leadership</a:t>
            </a:r>
            <a:endParaRPr lang="en-US"/>
          </a:p>
        </p:txBody>
      </p:sp>
      <p:sp>
        <p:nvSpPr>
          <p:cNvPr id="5" name="Footer Placeholder 4"/>
          <p:cNvSpPr>
            <a:spLocks noGrp="1"/>
          </p:cNvSpPr>
          <p:nvPr>
            <p:ph type="ftr" sz="quarter" idx="11"/>
          </p:nvPr>
        </p:nvSpPr>
        <p:spPr/>
        <p:txBody>
          <a:bodyPr/>
          <a:lstStyle/>
          <a:p>
            <a:r>
              <a:rPr lang="en-US" smtClean="0"/>
              <a:t>2-24-16</a:t>
            </a:r>
            <a:endParaRPr lang="en-US"/>
          </a:p>
        </p:txBody>
      </p:sp>
      <p:sp>
        <p:nvSpPr>
          <p:cNvPr id="6" name="Slide Number Placeholder 5"/>
          <p:cNvSpPr>
            <a:spLocks noGrp="1"/>
          </p:cNvSpPr>
          <p:nvPr>
            <p:ph type="sldNum" sz="quarter" idx="12"/>
          </p:nvPr>
        </p:nvSpPr>
        <p:spPr/>
        <p:txBody>
          <a:bodyPr/>
          <a:lstStyle/>
          <a:p>
            <a:fld id="{75E618E0-BEC7-AA4D-AB1A-715BA4155EA7}" type="slidenum">
              <a:rPr lang="en-US" smtClean="0"/>
              <a:t>14</a:t>
            </a:fld>
            <a:endParaRPr lang="en-US"/>
          </a:p>
        </p:txBody>
      </p:sp>
    </p:spTree>
    <p:extLst>
      <p:ext uri="{BB962C8B-B14F-4D97-AF65-F5344CB8AC3E}">
        <p14:creationId xmlns:p14="http://schemas.microsoft.com/office/powerpoint/2010/main" val="10002887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t>The Power of Advanced Medicine - For Leadership</a:t>
            </a:r>
            <a:endParaRPr lang="en-US"/>
          </a:p>
        </p:txBody>
      </p:sp>
      <p:sp>
        <p:nvSpPr>
          <p:cNvPr id="5" name="Footer Placeholder 4"/>
          <p:cNvSpPr>
            <a:spLocks noGrp="1"/>
          </p:cNvSpPr>
          <p:nvPr>
            <p:ph type="ftr" sz="quarter" idx="11"/>
          </p:nvPr>
        </p:nvSpPr>
        <p:spPr/>
        <p:txBody>
          <a:bodyPr/>
          <a:lstStyle/>
          <a:p>
            <a:r>
              <a:rPr lang="en-US" smtClean="0"/>
              <a:t>2-24-16</a:t>
            </a:r>
            <a:endParaRPr lang="en-US"/>
          </a:p>
        </p:txBody>
      </p:sp>
      <p:sp>
        <p:nvSpPr>
          <p:cNvPr id="6" name="Slide Number Placeholder 5"/>
          <p:cNvSpPr>
            <a:spLocks noGrp="1"/>
          </p:cNvSpPr>
          <p:nvPr>
            <p:ph type="sldNum" sz="quarter" idx="12"/>
          </p:nvPr>
        </p:nvSpPr>
        <p:spPr/>
        <p:txBody>
          <a:bodyPr/>
          <a:lstStyle/>
          <a:p>
            <a:fld id="{75E618E0-BEC7-AA4D-AB1A-715BA4155EA7}" type="slidenum">
              <a:rPr lang="en-US" smtClean="0"/>
              <a:t>15</a:t>
            </a:fld>
            <a:endParaRPr lang="en-US"/>
          </a:p>
        </p:txBody>
      </p:sp>
    </p:spTree>
    <p:extLst>
      <p:ext uri="{BB962C8B-B14F-4D97-AF65-F5344CB8AC3E}">
        <p14:creationId xmlns:p14="http://schemas.microsoft.com/office/powerpoint/2010/main" val="10002887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baseline="0" dirty="0" smtClean="0"/>
          </a:p>
        </p:txBody>
      </p:sp>
      <p:sp>
        <p:nvSpPr>
          <p:cNvPr id="4" name="Header Placeholder 3"/>
          <p:cNvSpPr>
            <a:spLocks noGrp="1"/>
          </p:cNvSpPr>
          <p:nvPr>
            <p:ph type="hdr" sz="quarter" idx="10"/>
          </p:nvPr>
        </p:nvSpPr>
        <p:spPr/>
        <p:txBody>
          <a:bodyPr/>
          <a:lstStyle/>
          <a:p>
            <a:r>
              <a:rPr lang="en-US" smtClean="0"/>
              <a:t>The Power of Advanced Medicine - For Leadership</a:t>
            </a:r>
            <a:endParaRPr lang="en-US"/>
          </a:p>
        </p:txBody>
      </p:sp>
      <p:sp>
        <p:nvSpPr>
          <p:cNvPr id="5" name="Footer Placeholder 4"/>
          <p:cNvSpPr>
            <a:spLocks noGrp="1"/>
          </p:cNvSpPr>
          <p:nvPr>
            <p:ph type="ftr" sz="quarter" idx="11"/>
          </p:nvPr>
        </p:nvSpPr>
        <p:spPr/>
        <p:txBody>
          <a:bodyPr/>
          <a:lstStyle/>
          <a:p>
            <a:r>
              <a:rPr lang="en-US" smtClean="0"/>
              <a:t>2-24-16</a:t>
            </a:r>
            <a:endParaRPr lang="en-US"/>
          </a:p>
        </p:txBody>
      </p:sp>
      <p:sp>
        <p:nvSpPr>
          <p:cNvPr id="6" name="Slide Number Placeholder 5"/>
          <p:cNvSpPr>
            <a:spLocks noGrp="1"/>
          </p:cNvSpPr>
          <p:nvPr>
            <p:ph type="sldNum" sz="quarter" idx="12"/>
          </p:nvPr>
        </p:nvSpPr>
        <p:spPr/>
        <p:txBody>
          <a:bodyPr/>
          <a:lstStyle/>
          <a:p>
            <a:fld id="{75E618E0-BEC7-AA4D-AB1A-715BA4155EA7}" type="slidenum">
              <a:rPr lang="en-US" smtClean="0"/>
              <a:t>18</a:t>
            </a:fld>
            <a:endParaRPr lang="en-US"/>
          </a:p>
        </p:txBody>
      </p:sp>
    </p:spTree>
    <p:extLst>
      <p:ext uri="{BB962C8B-B14F-4D97-AF65-F5344CB8AC3E}">
        <p14:creationId xmlns:p14="http://schemas.microsoft.com/office/powerpoint/2010/main" val="40160699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75E618E0-BEC7-AA4D-AB1A-715BA4155EA7}" type="slidenum">
              <a:rPr lang="en-US" smtClean="0"/>
              <a:t>19</a:t>
            </a:fld>
            <a:endParaRPr lang="en-US"/>
          </a:p>
        </p:txBody>
      </p:sp>
      <p:sp>
        <p:nvSpPr>
          <p:cNvPr id="5" name="Footer Placeholder 4"/>
          <p:cNvSpPr>
            <a:spLocks noGrp="1"/>
          </p:cNvSpPr>
          <p:nvPr>
            <p:ph type="ftr" sz="quarter" idx="11"/>
          </p:nvPr>
        </p:nvSpPr>
        <p:spPr/>
        <p:txBody>
          <a:bodyPr/>
          <a:lstStyle/>
          <a:p>
            <a:r>
              <a:rPr lang="en-US" smtClean="0"/>
              <a:t>2-24-16</a:t>
            </a:r>
            <a:endParaRPr lang="en-US"/>
          </a:p>
        </p:txBody>
      </p:sp>
      <p:sp>
        <p:nvSpPr>
          <p:cNvPr id="6" name="Header Placeholder 5"/>
          <p:cNvSpPr>
            <a:spLocks noGrp="1"/>
          </p:cNvSpPr>
          <p:nvPr>
            <p:ph type="hdr" sz="quarter" idx="12"/>
          </p:nvPr>
        </p:nvSpPr>
        <p:spPr/>
        <p:txBody>
          <a:bodyPr/>
          <a:lstStyle/>
          <a:p>
            <a:r>
              <a:rPr lang="en-US" smtClean="0"/>
              <a:t>The Power of Advanced Medicine - For Leadership</a:t>
            </a:r>
            <a:endParaRPr lang="en-US"/>
          </a:p>
        </p:txBody>
      </p:sp>
    </p:spTree>
    <p:extLst>
      <p:ext uri="{BB962C8B-B14F-4D97-AF65-F5344CB8AC3E}">
        <p14:creationId xmlns:p14="http://schemas.microsoft.com/office/powerpoint/2010/main" val="14974438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t>The Power of Advanced Medicine - For Leadership</a:t>
            </a:r>
            <a:endParaRPr lang="en-US"/>
          </a:p>
        </p:txBody>
      </p:sp>
      <p:sp>
        <p:nvSpPr>
          <p:cNvPr id="5" name="Footer Placeholder 4"/>
          <p:cNvSpPr>
            <a:spLocks noGrp="1"/>
          </p:cNvSpPr>
          <p:nvPr>
            <p:ph type="ftr" sz="quarter" idx="11"/>
          </p:nvPr>
        </p:nvSpPr>
        <p:spPr/>
        <p:txBody>
          <a:bodyPr/>
          <a:lstStyle/>
          <a:p>
            <a:r>
              <a:rPr lang="en-US" smtClean="0"/>
              <a:t>2-24-16</a:t>
            </a:r>
            <a:endParaRPr lang="en-US"/>
          </a:p>
        </p:txBody>
      </p:sp>
      <p:sp>
        <p:nvSpPr>
          <p:cNvPr id="6" name="Slide Number Placeholder 5"/>
          <p:cNvSpPr>
            <a:spLocks noGrp="1"/>
          </p:cNvSpPr>
          <p:nvPr>
            <p:ph type="sldNum" sz="quarter" idx="12"/>
          </p:nvPr>
        </p:nvSpPr>
        <p:spPr/>
        <p:txBody>
          <a:bodyPr/>
          <a:lstStyle/>
          <a:p>
            <a:fld id="{75E618E0-BEC7-AA4D-AB1A-715BA4155EA7}" type="slidenum">
              <a:rPr lang="en-US" smtClean="0"/>
              <a:t>2</a:t>
            </a:fld>
            <a:endParaRPr lang="en-US"/>
          </a:p>
        </p:txBody>
      </p:sp>
    </p:spTree>
    <p:extLst>
      <p:ext uri="{BB962C8B-B14F-4D97-AF65-F5344CB8AC3E}">
        <p14:creationId xmlns:p14="http://schemas.microsoft.com/office/powerpoint/2010/main" val="25984251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Header Placeholder 3"/>
          <p:cNvSpPr>
            <a:spLocks noGrp="1"/>
          </p:cNvSpPr>
          <p:nvPr>
            <p:ph type="hdr" sz="quarter" idx="10"/>
          </p:nvPr>
        </p:nvSpPr>
        <p:spPr/>
        <p:txBody>
          <a:bodyPr/>
          <a:lstStyle/>
          <a:p>
            <a:r>
              <a:rPr lang="en-US" smtClean="0"/>
              <a:t>The Power of Advanced Medicine - For Leadership</a:t>
            </a:r>
            <a:endParaRPr lang="en-US"/>
          </a:p>
        </p:txBody>
      </p:sp>
      <p:sp>
        <p:nvSpPr>
          <p:cNvPr id="5" name="Footer Placeholder 4"/>
          <p:cNvSpPr>
            <a:spLocks noGrp="1"/>
          </p:cNvSpPr>
          <p:nvPr>
            <p:ph type="ftr" sz="quarter" idx="11"/>
          </p:nvPr>
        </p:nvSpPr>
        <p:spPr/>
        <p:txBody>
          <a:bodyPr/>
          <a:lstStyle/>
          <a:p>
            <a:r>
              <a:rPr lang="en-US" smtClean="0"/>
              <a:t>2-24-16</a:t>
            </a:r>
            <a:endParaRPr lang="en-US"/>
          </a:p>
        </p:txBody>
      </p:sp>
      <p:sp>
        <p:nvSpPr>
          <p:cNvPr id="6" name="Slide Number Placeholder 5"/>
          <p:cNvSpPr>
            <a:spLocks noGrp="1"/>
          </p:cNvSpPr>
          <p:nvPr>
            <p:ph type="sldNum" sz="quarter" idx="12"/>
          </p:nvPr>
        </p:nvSpPr>
        <p:spPr/>
        <p:txBody>
          <a:bodyPr/>
          <a:lstStyle/>
          <a:p>
            <a:fld id="{75E618E0-BEC7-AA4D-AB1A-715BA4155EA7}" type="slidenum">
              <a:rPr lang="en-US" smtClean="0"/>
              <a:t>3</a:t>
            </a:fld>
            <a:endParaRPr lang="en-US"/>
          </a:p>
        </p:txBody>
      </p:sp>
    </p:spTree>
    <p:extLst>
      <p:ext uri="{BB962C8B-B14F-4D97-AF65-F5344CB8AC3E}">
        <p14:creationId xmlns:p14="http://schemas.microsoft.com/office/powerpoint/2010/main" val="15688443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third option is a healthy medium between the first two text-only</a:t>
            </a:r>
            <a:r>
              <a:rPr lang="en-US" baseline="0" dirty="0" smtClean="0"/>
              <a:t> layouts.  Here you have a short summary or build up to the list that follows.  Instead of bullets this list uses color coordinating arrows that can be copied and applied to other slides if desired. (Right click the arrow, select copy. Then right click on the slide in which you want to place the arrow and select paste. The arrow will paste to the new slide in the same position it was in on the previous slide.)</a:t>
            </a:r>
            <a:endParaRPr lang="en-US" dirty="0" smtClean="0"/>
          </a:p>
          <a:p>
            <a:endParaRPr lang="en-US" dirty="0" smtClean="0"/>
          </a:p>
          <a:p>
            <a:endParaRPr lang="en-US" dirty="0"/>
          </a:p>
        </p:txBody>
      </p:sp>
      <p:sp>
        <p:nvSpPr>
          <p:cNvPr id="4" name="Header Placeholder 3"/>
          <p:cNvSpPr>
            <a:spLocks noGrp="1"/>
          </p:cNvSpPr>
          <p:nvPr>
            <p:ph type="hdr" sz="quarter" idx="10"/>
          </p:nvPr>
        </p:nvSpPr>
        <p:spPr/>
        <p:txBody>
          <a:bodyPr/>
          <a:lstStyle/>
          <a:p>
            <a:r>
              <a:rPr lang="en-US" smtClean="0"/>
              <a:t>The Power of Advanced Medicine - For Leadership</a:t>
            </a:r>
            <a:endParaRPr lang="en-US"/>
          </a:p>
        </p:txBody>
      </p:sp>
      <p:sp>
        <p:nvSpPr>
          <p:cNvPr id="5" name="Footer Placeholder 4"/>
          <p:cNvSpPr>
            <a:spLocks noGrp="1"/>
          </p:cNvSpPr>
          <p:nvPr>
            <p:ph type="ftr" sz="quarter" idx="11"/>
          </p:nvPr>
        </p:nvSpPr>
        <p:spPr/>
        <p:txBody>
          <a:bodyPr/>
          <a:lstStyle/>
          <a:p>
            <a:r>
              <a:rPr lang="en-US" smtClean="0"/>
              <a:t>2-24-16</a:t>
            </a:r>
            <a:endParaRPr lang="en-US"/>
          </a:p>
        </p:txBody>
      </p:sp>
      <p:sp>
        <p:nvSpPr>
          <p:cNvPr id="6" name="Slide Number Placeholder 5"/>
          <p:cNvSpPr>
            <a:spLocks noGrp="1"/>
          </p:cNvSpPr>
          <p:nvPr>
            <p:ph type="sldNum" sz="quarter" idx="12"/>
          </p:nvPr>
        </p:nvSpPr>
        <p:spPr/>
        <p:txBody>
          <a:bodyPr/>
          <a:lstStyle/>
          <a:p>
            <a:fld id="{75E618E0-BEC7-AA4D-AB1A-715BA4155EA7}" type="slidenum">
              <a:rPr lang="en-US" smtClean="0"/>
              <a:t>4</a:t>
            </a:fld>
            <a:endParaRPr lang="en-US"/>
          </a:p>
        </p:txBody>
      </p:sp>
    </p:spTree>
    <p:extLst>
      <p:ext uri="{BB962C8B-B14F-4D97-AF65-F5344CB8AC3E}">
        <p14:creationId xmlns:p14="http://schemas.microsoft.com/office/powerpoint/2010/main" val="9754141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t>The Power of Advanced Medicine - For Leadership</a:t>
            </a:r>
            <a:endParaRPr lang="en-US"/>
          </a:p>
        </p:txBody>
      </p:sp>
      <p:sp>
        <p:nvSpPr>
          <p:cNvPr id="5" name="Footer Placeholder 4"/>
          <p:cNvSpPr>
            <a:spLocks noGrp="1"/>
          </p:cNvSpPr>
          <p:nvPr>
            <p:ph type="ftr" sz="quarter" idx="11"/>
          </p:nvPr>
        </p:nvSpPr>
        <p:spPr/>
        <p:txBody>
          <a:bodyPr/>
          <a:lstStyle/>
          <a:p>
            <a:r>
              <a:rPr lang="en-US" smtClean="0"/>
              <a:t>2-24-16</a:t>
            </a:r>
            <a:endParaRPr lang="en-US"/>
          </a:p>
        </p:txBody>
      </p:sp>
      <p:sp>
        <p:nvSpPr>
          <p:cNvPr id="6" name="Slide Number Placeholder 5"/>
          <p:cNvSpPr>
            <a:spLocks noGrp="1"/>
          </p:cNvSpPr>
          <p:nvPr>
            <p:ph type="sldNum" sz="quarter" idx="12"/>
          </p:nvPr>
        </p:nvSpPr>
        <p:spPr/>
        <p:txBody>
          <a:bodyPr/>
          <a:lstStyle/>
          <a:p>
            <a:fld id="{75E618E0-BEC7-AA4D-AB1A-715BA4155EA7}" type="slidenum">
              <a:rPr lang="en-US" smtClean="0"/>
              <a:t>5</a:t>
            </a:fld>
            <a:endParaRPr lang="en-US"/>
          </a:p>
        </p:txBody>
      </p:sp>
    </p:spTree>
    <p:extLst>
      <p:ext uri="{BB962C8B-B14F-4D97-AF65-F5344CB8AC3E}">
        <p14:creationId xmlns:p14="http://schemas.microsoft.com/office/powerpoint/2010/main" val="30213550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t>The Power of Advanced Medicine - For Leadership</a:t>
            </a:r>
            <a:endParaRPr lang="en-US"/>
          </a:p>
        </p:txBody>
      </p:sp>
      <p:sp>
        <p:nvSpPr>
          <p:cNvPr id="5" name="Footer Placeholder 4"/>
          <p:cNvSpPr>
            <a:spLocks noGrp="1"/>
          </p:cNvSpPr>
          <p:nvPr>
            <p:ph type="ftr" sz="quarter" idx="11"/>
          </p:nvPr>
        </p:nvSpPr>
        <p:spPr/>
        <p:txBody>
          <a:bodyPr/>
          <a:lstStyle/>
          <a:p>
            <a:r>
              <a:rPr lang="en-US" smtClean="0"/>
              <a:t>2-24-16</a:t>
            </a:r>
            <a:endParaRPr lang="en-US"/>
          </a:p>
        </p:txBody>
      </p:sp>
      <p:sp>
        <p:nvSpPr>
          <p:cNvPr id="6" name="Slide Number Placeholder 5"/>
          <p:cNvSpPr>
            <a:spLocks noGrp="1"/>
          </p:cNvSpPr>
          <p:nvPr>
            <p:ph type="sldNum" sz="quarter" idx="12"/>
          </p:nvPr>
        </p:nvSpPr>
        <p:spPr/>
        <p:txBody>
          <a:bodyPr/>
          <a:lstStyle/>
          <a:p>
            <a:fld id="{75E618E0-BEC7-AA4D-AB1A-715BA4155EA7}" type="slidenum">
              <a:rPr lang="en-US" smtClean="0"/>
              <a:t>6</a:t>
            </a:fld>
            <a:endParaRPr lang="en-US"/>
          </a:p>
        </p:txBody>
      </p:sp>
    </p:spTree>
    <p:extLst>
      <p:ext uri="{BB962C8B-B14F-4D97-AF65-F5344CB8AC3E}">
        <p14:creationId xmlns:p14="http://schemas.microsoft.com/office/powerpoint/2010/main" val="30213550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t>The Power of Advanced Medicine - For Leadership</a:t>
            </a:r>
            <a:endParaRPr lang="en-US"/>
          </a:p>
        </p:txBody>
      </p:sp>
      <p:sp>
        <p:nvSpPr>
          <p:cNvPr id="5" name="Footer Placeholder 4"/>
          <p:cNvSpPr>
            <a:spLocks noGrp="1"/>
          </p:cNvSpPr>
          <p:nvPr>
            <p:ph type="ftr" sz="quarter" idx="11"/>
          </p:nvPr>
        </p:nvSpPr>
        <p:spPr/>
        <p:txBody>
          <a:bodyPr/>
          <a:lstStyle/>
          <a:p>
            <a:r>
              <a:rPr lang="en-US" smtClean="0"/>
              <a:t>2-24-16</a:t>
            </a:r>
            <a:endParaRPr lang="en-US"/>
          </a:p>
        </p:txBody>
      </p:sp>
      <p:sp>
        <p:nvSpPr>
          <p:cNvPr id="6" name="Slide Number Placeholder 5"/>
          <p:cNvSpPr>
            <a:spLocks noGrp="1"/>
          </p:cNvSpPr>
          <p:nvPr>
            <p:ph type="sldNum" sz="quarter" idx="12"/>
          </p:nvPr>
        </p:nvSpPr>
        <p:spPr/>
        <p:txBody>
          <a:bodyPr/>
          <a:lstStyle/>
          <a:p>
            <a:fld id="{75E618E0-BEC7-AA4D-AB1A-715BA4155EA7}" type="slidenum">
              <a:rPr lang="en-US" smtClean="0"/>
              <a:t>8</a:t>
            </a:fld>
            <a:endParaRPr lang="en-US"/>
          </a:p>
        </p:txBody>
      </p:sp>
    </p:spTree>
    <p:extLst>
      <p:ext uri="{BB962C8B-B14F-4D97-AF65-F5344CB8AC3E}">
        <p14:creationId xmlns:p14="http://schemas.microsoft.com/office/powerpoint/2010/main" val="10002887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t>The Power of Advanced Medicine - For Leadership</a:t>
            </a:r>
            <a:endParaRPr lang="en-US"/>
          </a:p>
        </p:txBody>
      </p:sp>
      <p:sp>
        <p:nvSpPr>
          <p:cNvPr id="5" name="Footer Placeholder 4"/>
          <p:cNvSpPr>
            <a:spLocks noGrp="1"/>
          </p:cNvSpPr>
          <p:nvPr>
            <p:ph type="ftr" sz="quarter" idx="11"/>
          </p:nvPr>
        </p:nvSpPr>
        <p:spPr/>
        <p:txBody>
          <a:bodyPr/>
          <a:lstStyle/>
          <a:p>
            <a:r>
              <a:rPr lang="en-US" smtClean="0"/>
              <a:t>2-24-16</a:t>
            </a:r>
            <a:endParaRPr lang="en-US"/>
          </a:p>
        </p:txBody>
      </p:sp>
      <p:sp>
        <p:nvSpPr>
          <p:cNvPr id="6" name="Slide Number Placeholder 5"/>
          <p:cNvSpPr>
            <a:spLocks noGrp="1"/>
          </p:cNvSpPr>
          <p:nvPr>
            <p:ph type="sldNum" sz="quarter" idx="12"/>
          </p:nvPr>
        </p:nvSpPr>
        <p:spPr/>
        <p:txBody>
          <a:bodyPr/>
          <a:lstStyle/>
          <a:p>
            <a:fld id="{75E618E0-BEC7-AA4D-AB1A-715BA4155EA7}" type="slidenum">
              <a:rPr lang="en-US" smtClean="0"/>
              <a:t>9</a:t>
            </a:fld>
            <a:endParaRPr lang="en-US"/>
          </a:p>
        </p:txBody>
      </p:sp>
    </p:spTree>
    <p:extLst>
      <p:ext uri="{BB962C8B-B14F-4D97-AF65-F5344CB8AC3E}">
        <p14:creationId xmlns:p14="http://schemas.microsoft.com/office/powerpoint/2010/main" val="29380464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baseline="0" dirty="0" smtClean="0"/>
          </a:p>
        </p:txBody>
      </p:sp>
      <p:sp>
        <p:nvSpPr>
          <p:cNvPr id="4" name="Header Placeholder 3"/>
          <p:cNvSpPr>
            <a:spLocks noGrp="1"/>
          </p:cNvSpPr>
          <p:nvPr>
            <p:ph type="hdr" sz="quarter" idx="10"/>
          </p:nvPr>
        </p:nvSpPr>
        <p:spPr/>
        <p:txBody>
          <a:bodyPr/>
          <a:lstStyle/>
          <a:p>
            <a:r>
              <a:rPr lang="en-US" smtClean="0">
                <a:solidFill>
                  <a:prstClr val="black"/>
                </a:solidFill>
              </a:rPr>
              <a:t>The Power of Advanced Medicine - For Leadership</a:t>
            </a:r>
            <a:endParaRPr lang="en-US">
              <a:solidFill>
                <a:prstClr val="black"/>
              </a:solidFill>
            </a:endParaRPr>
          </a:p>
        </p:txBody>
      </p:sp>
      <p:sp>
        <p:nvSpPr>
          <p:cNvPr id="5" name="Footer Placeholder 4"/>
          <p:cNvSpPr>
            <a:spLocks noGrp="1"/>
          </p:cNvSpPr>
          <p:nvPr>
            <p:ph type="ftr" sz="quarter" idx="11"/>
          </p:nvPr>
        </p:nvSpPr>
        <p:spPr/>
        <p:txBody>
          <a:bodyPr/>
          <a:lstStyle/>
          <a:p>
            <a:r>
              <a:rPr lang="en-US" smtClean="0">
                <a:solidFill>
                  <a:prstClr val="black"/>
                </a:solidFill>
              </a:rPr>
              <a:t>2-24-16</a:t>
            </a:r>
            <a:endParaRPr lang="en-US">
              <a:solidFill>
                <a:prstClr val="black"/>
              </a:solidFill>
            </a:endParaRPr>
          </a:p>
        </p:txBody>
      </p:sp>
      <p:sp>
        <p:nvSpPr>
          <p:cNvPr id="6" name="Slide Number Placeholder 5"/>
          <p:cNvSpPr>
            <a:spLocks noGrp="1"/>
          </p:cNvSpPr>
          <p:nvPr>
            <p:ph type="sldNum" sz="quarter" idx="12"/>
          </p:nvPr>
        </p:nvSpPr>
        <p:spPr/>
        <p:txBody>
          <a:bodyPr/>
          <a:lstStyle/>
          <a:p>
            <a:fld id="{75E618E0-BEC7-AA4D-AB1A-715BA4155EA7}" type="slidenum">
              <a:rPr lang="en-US" smtClean="0">
                <a:solidFill>
                  <a:prstClr val="black"/>
                </a:solidFill>
              </a:rPr>
              <a:pPr/>
              <a:t>11</a:t>
            </a:fld>
            <a:endParaRPr lang="en-US">
              <a:solidFill>
                <a:prstClr val="black"/>
              </a:solidFill>
            </a:endParaRPr>
          </a:p>
        </p:txBody>
      </p:sp>
    </p:spTree>
    <p:extLst>
      <p:ext uri="{BB962C8B-B14F-4D97-AF65-F5344CB8AC3E}">
        <p14:creationId xmlns:p14="http://schemas.microsoft.com/office/powerpoint/2010/main" val="40160699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1"/>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37F1F62-9A5B-F54E-A584-000A4CB2D667}" type="datetimeFigureOut">
              <a:rPr lang="en-US" smtClean="0"/>
              <a:t>4/27/2016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13939C-CFAC-D14C-93EE-189053EE48CF}" type="slidenum">
              <a:rPr lang="en-US" smtClean="0"/>
              <a:t>‹#›</a:t>
            </a:fld>
            <a:endParaRPr lang="en-US"/>
          </a:p>
        </p:txBody>
      </p:sp>
    </p:spTree>
  </p:cSld>
  <p:clrMapOvr>
    <a:masterClrMapping/>
  </p:clrMapOvr>
  <p:transition spd="med">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37F1F62-9A5B-F54E-A584-000A4CB2D667}" type="datetimeFigureOut">
              <a:rPr lang="en-US" smtClean="0"/>
              <a:t>4/27/2016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13939C-CFAC-D14C-93EE-189053EE48CF}" type="slidenum">
              <a:rPr lang="en-US" smtClean="0"/>
              <a:t>‹#›</a:t>
            </a:fld>
            <a:endParaRPr lang="en-US"/>
          </a:p>
        </p:txBody>
      </p:sp>
    </p:spTree>
  </p:cSld>
  <p:clrMapOvr>
    <a:masterClrMapping/>
  </p:clrMapOvr>
  <p:transition spd="med">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4"/>
            <a:ext cx="2057400" cy="3294459"/>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54784"/>
            <a:ext cx="6019800" cy="329445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37F1F62-9A5B-F54E-A584-000A4CB2D667}" type="datetimeFigureOut">
              <a:rPr lang="en-US" smtClean="0"/>
              <a:t>4/27/2016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13939C-CFAC-D14C-93EE-189053EE48CF}" type="slidenum">
              <a:rPr lang="en-US" smtClean="0"/>
              <a:t>‹#›</a:t>
            </a:fld>
            <a:endParaRPr lang="en-US"/>
          </a:p>
        </p:txBody>
      </p:sp>
    </p:spTree>
  </p:cSld>
  <p:clrMapOvr>
    <a:masterClrMapping/>
  </p:clrMapOvr>
  <p:transition spd="med">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37F1F62-9A5B-F54E-A584-000A4CB2D667}" type="datetimeFigureOut">
              <a:rPr lang="en-US" smtClean="0"/>
              <a:t>4/27/2016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13939C-CFAC-D14C-93EE-189053EE48CF}" type="slidenum">
              <a:rPr lang="en-US" smtClean="0"/>
              <a:t>‹#›</a:t>
            </a:fld>
            <a:endParaRPr lang="en-US"/>
          </a:p>
        </p:txBody>
      </p:sp>
    </p:spTree>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37F1F62-9A5B-F54E-A584-000A4CB2D667}" type="datetimeFigureOut">
              <a:rPr lang="en-US" smtClean="0"/>
              <a:t>4/27/2016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13939C-CFAC-D14C-93EE-189053EE48CF}" type="slidenum">
              <a:rPr lang="en-US" smtClean="0"/>
              <a:t>‹#›</a:t>
            </a:fld>
            <a:endParaRPr lang="en-US"/>
          </a:p>
        </p:txBody>
      </p:sp>
    </p:spTree>
  </p:cSld>
  <p:clrMapOvr>
    <a:masterClrMapping/>
  </p:clrMapOvr>
  <p:transition spd="med">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37F1F62-9A5B-F54E-A584-000A4CB2D667}" type="datetimeFigureOut">
              <a:rPr lang="en-US" smtClean="0"/>
              <a:t>4/27/2016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13939C-CFAC-D14C-93EE-189053EE48CF}" type="slidenum">
              <a:rPr lang="en-US" smtClean="0"/>
              <a:t>‹#›</a:t>
            </a:fld>
            <a:endParaRPr lang="en-US"/>
          </a:p>
        </p:txBody>
      </p:sp>
    </p:spTree>
  </p:cSld>
  <p:clrMapOvr>
    <a:masterClrMapping/>
  </p:clrMapOvr>
  <p:transition spd="med">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901306"/>
            <a:ext cx="4038600" cy="25479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901306"/>
            <a:ext cx="4038600" cy="25479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37F1F62-9A5B-F54E-A584-000A4CB2D667}" type="datetimeFigureOut">
              <a:rPr lang="en-US" smtClean="0"/>
              <a:t>4/27/2016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E13939C-CFAC-D14C-93EE-189053EE48CF}" type="slidenum">
              <a:rPr lang="en-US" smtClean="0"/>
              <a:t>‹#›</a:t>
            </a:fld>
            <a:endParaRPr lang="en-US"/>
          </a:p>
        </p:txBody>
      </p:sp>
    </p:spTree>
  </p:cSld>
  <p:clrMapOvr>
    <a:masterClrMapping/>
  </p:clrMapOvr>
  <p:transition spd="med">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8"/>
            <a:ext cx="8229600" cy="85725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1"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1"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37F1F62-9A5B-F54E-A584-000A4CB2D667}" type="datetimeFigureOut">
              <a:rPr lang="en-US" smtClean="0"/>
              <a:t>4/27/2016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E13939C-CFAC-D14C-93EE-189053EE48CF}" type="slidenum">
              <a:rPr lang="en-US" smtClean="0"/>
              <a:t>‹#›</a:t>
            </a:fld>
            <a:endParaRPr lang="en-US"/>
          </a:p>
        </p:txBody>
      </p:sp>
    </p:spTree>
  </p:cSld>
  <p:clrMapOvr>
    <a:masterClrMapping/>
  </p:clrMapOvr>
  <p:transition spd="med">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37F1F62-9A5B-F54E-A584-000A4CB2D667}" type="datetimeFigureOut">
              <a:rPr lang="en-US" smtClean="0"/>
              <a:t>4/27/2016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E13939C-CFAC-D14C-93EE-189053EE48CF}" type="slidenum">
              <a:rPr lang="en-US" smtClean="0"/>
              <a:t>‹#›</a:t>
            </a:fld>
            <a:endParaRPr lang="en-US"/>
          </a:p>
        </p:txBody>
      </p:sp>
    </p:spTree>
  </p:cSld>
  <p:clrMapOvr>
    <a:masterClrMapping/>
  </p:clrMapOvr>
  <p:transition spd="med">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37F1F62-9A5B-F54E-A584-000A4CB2D667}" type="datetimeFigureOut">
              <a:rPr lang="en-US" smtClean="0"/>
              <a:t>4/27/2016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E13939C-CFAC-D14C-93EE-189053EE48CF}" type="slidenum">
              <a:rPr lang="en-US" smtClean="0"/>
              <a:t>‹#›</a:t>
            </a:fld>
            <a:endParaRPr lang="en-US"/>
          </a:p>
        </p:txBody>
      </p:sp>
    </p:spTree>
  </p:cSld>
  <p:clrMapOvr>
    <a:masterClrMapping/>
  </p:clrMapOvr>
  <p:transition spd="med">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6" y="204790"/>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9"/>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6" y="1076328"/>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37F1F62-9A5B-F54E-A584-000A4CB2D667}" type="datetimeFigureOut">
              <a:rPr lang="en-US" smtClean="0"/>
              <a:t>4/27/2016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E13939C-CFAC-D14C-93EE-189053EE48CF}" type="slidenum">
              <a:rPr lang="en-US" smtClean="0"/>
              <a:t>‹#›</a:t>
            </a:fld>
            <a:endParaRPr lang="en-US"/>
          </a:p>
        </p:txBody>
      </p:sp>
    </p:spTree>
  </p:cSld>
  <p:clrMapOvr>
    <a:masterClrMapping/>
  </p:clrMapOvr>
  <p:transition spd="med">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3"/>
            <a:ext cx="5486400" cy="425053"/>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2"/>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4025505"/>
            <a:ext cx="5486400" cy="60364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37F1F62-9A5B-F54E-A584-000A4CB2D667}" type="datetimeFigureOut">
              <a:rPr lang="en-US" smtClean="0"/>
              <a:t>4/27/2016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E13939C-CFAC-D14C-93EE-189053EE48CF}" type="slidenum">
              <a:rPr lang="en-US" smtClean="0"/>
              <a:t>‹#›</a:t>
            </a:fld>
            <a:endParaRPr lang="en-US"/>
          </a:p>
        </p:txBody>
      </p:sp>
    </p:spTree>
  </p:cSld>
  <p:clrMapOvr>
    <a:masterClrMapping/>
  </p:clrMapOvr>
  <p:transition spd="med">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8"/>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2"/>
            <a:ext cx="8229600" cy="339447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6"/>
            <a:ext cx="2133600" cy="273843"/>
          </a:xfrm>
          <a:prstGeom prst="rect">
            <a:avLst/>
          </a:prstGeom>
        </p:spPr>
        <p:txBody>
          <a:bodyPr vert="horz" lIns="91440" tIns="45720" rIns="91440" bIns="45720" rtlCol="0" anchor="ctr"/>
          <a:lstStyle>
            <a:lvl1pPr algn="l">
              <a:defRPr sz="1200">
                <a:solidFill>
                  <a:schemeClr val="tx1">
                    <a:tint val="75000"/>
                  </a:schemeClr>
                </a:solidFill>
              </a:defRPr>
            </a:lvl1pPr>
          </a:lstStyle>
          <a:p>
            <a:fld id="{037F1F62-9A5B-F54E-A584-000A4CB2D667}" type="datetimeFigureOut">
              <a:rPr lang="en-US" smtClean="0"/>
              <a:t>4/27/2016</a:t>
            </a:fld>
            <a:endParaRPr lang="en-US"/>
          </a:p>
        </p:txBody>
      </p:sp>
      <p:sp>
        <p:nvSpPr>
          <p:cNvPr id="5" name="Footer Placeholder 4"/>
          <p:cNvSpPr>
            <a:spLocks noGrp="1"/>
          </p:cNvSpPr>
          <p:nvPr>
            <p:ph type="ftr" sz="quarter" idx="3"/>
          </p:nvPr>
        </p:nvSpPr>
        <p:spPr>
          <a:xfrm>
            <a:off x="3124200" y="4767266"/>
            <a:ext cx="2895600" cy="273843"/>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6"/>
            <a:ext cx="2133600" cy="273843"/>
          </a:xfrm>
          <a:prstGeom prst="rect">
            <a:avLst/>
          </a:prstGeom>
        </p:spPr>
        <p:txBody>
          <a:bodyPr vert="horz" lIns="91440" tIns="45720" rIns="91440" bIns="45720" rtlCol="0" anchor="ctr"/>
          <a:lstStyle>
            <a:lvl1pPr algn="r">
              <a:defRPr sz="1200">
                <a:solidFill>
                  <a:schemeClr val="tx1">
                    <a:tint val="75000"/>
                  </a:schemeClr>
                </a:solidFill>
              </a:defRPr>
            </a:lvl1pPr>
          </a:lstStyle>
          <a:p>
            <a:fld id="{9E13939C-CFAC-D14C-93EE-189053EE48CF}"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med">
    <p:fade/>
  </p:transition>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05978"/>
            <a:ext cx="8229600"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200151"/>
            <a:ext cx="8229600" cy="3394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4683919"/>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fld id="{037F1F62-9A5B-F54E-A584-000A4CB2D667}" type="datetimeFigureOut">
              <a:rPr lang="en-US" smtClean="0"/>
              <a:t>4/27/2016</a:t>
            </a:fld>
            <a:endParaRPr lang="en-US"/>
          </a:p>
        </p:txBody>
      </p:sp>
      <p:sp>
        <p:nvSpPr>
          <p:cNvPr id="1029" name="Rectangle 5"/>
          <p:cNvSpPr>
            <a:spLocks noGrp="1" noChangeArrowheads="1"/>
          </p:cNvSpPr>
          <p:nvPr>
            <p:ph type="ftr" sz="quarter" idx="3"/>
          </p:nvPr>
        </p:nvSpPr>
        <p:spPr bwMode="auto">
          <a:xfrm>
            <a:off x="3124200" y="4683919"/>
            <a:ext cx="2895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a:p>
        </p:txBody>
      </p:sp>
      <p:sp>
        <p:nvSpPr>
          <p:cNvPr id="1030" name="Rectangle 6"/>
          <p:cNvSpPr>
            <a:spLocks noGrp="1" noChangeArrowheads="1"/>
          </p:cNvSpPr>
          <p:nvPr>
            <p:ph type="sldNum" sz="quarter" idx="4"/>
          </p:nvPr>
        </p:nvSpPr>
        <p:spPr bwMode="auto">
          <a:xfrm>
            <a:off x="6553200" y="4683919"/>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9E13939C-CFAC-D14C-93EE-189053EE48CF}" type="slidenum">
              <a:rPr lang="en-US" smtClean="0"/>
              <a:t>‹#›</a:t>
            </a:fld>
            <a:endParaRPr lang="en-US"/>
          </a:p>
        </p:txBody>
      </p:sp>
      <p:pic>
        <p:nvPicPr>
          <p:cNvPr id="1031" name="Picture 7" descr="templat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20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41971228"/>
      </p:ext>
    </p:extLst>
  </p:cSld>
  <p:clrMap bg1="lt1" tx1="dk1" bg2="lt2" tx2="dk2" accent1="accent1" accent2="accent2" accent3="accent3" accent4="accent4" accent5="accent5" accent6="accent6" hlink="hlink" folHlink="folHlink"/>
  <p:sldLayoutIdLst>
    <p:sldLayoutId id="2147483662" r:id="rId1"/>
  </p:sldLayoutIdLst>
  <p:transition spd="med">
    <p:fade/>
  </p:transition>
  <p:timing>
    <p:tnLst>
      <p:par>
        <p:cTn id="1" dur="indefinite" restart="never" nodeType="tmRoot"/>
      </p:par>
    </p:tnLst>
  </p:timing>
  <p:txStyles>
    <p:title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defRPr>
      </a:lvl2pPr>
      <a:lvl3pPr algn="ctr" rtl="0" eaLnBrk="1" fontAlgn="base" hangingPunct="1">
        <a:spcBef>
          <a:spcPct val="0"/>
        </a:spcBef>
        <a:spcAft>
          <a:spcPct val="0"/>
        </a:spcAft>
        <a:defRPr sz="4400">
          <a:solidFill>
            <a:schemeClr val="tx2"/>
          </a:solidFill>
          <a:latin typeface="Arial" charset="0"/>
        </a:defRPr>
      </a:lvl3pPr>
      <a:lvl4pPr algn="ctr" rtl="0" eaLnBrk="1" fontAlgn="base" hangingPunct="1">
        <a:spcBef>
          <a:spcPct val="0"/>
        </a:spcBef>
        <a:spcAft>
          <a:spcPct val="0"/>
        </a:spcAft>
        <a:defRPr sz="4400">
          <a:solidFill>
            <a:schemeClr val="tx2"/>
          </a:solidFill>
          <a:latin typeface="Arial" charset="0"/>
        </a:defRPr>
      </a:lvl4pPr>
      <a:lvl5pPr algn="ctr" rtl="0" eaLnBrk="1" fontAlgn="base" hangingPunct="1">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5.JPG"/></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8" Type="http://schemas.microsoft.com/office/2007/relationships/diagramDrawing" Target="../diagrams/drawing1.xml"/><Relationship Id="rId13" Type="http://schemas.openxmlformats.org/officeDocument/2006/relationships/image" Target="../media/image23.jpeg"/><Relationship Id="rId3" Type="http://schemas.openxmlformats.org/officeDocument/2006/relationships/image" Target="../media/image18.jpeg"/><Relationship Id="rId7" Type="http://schemas.openxmlformats.org/officeDocument/2006/relationships/diagramColors" Target="../diagrams/colors1.xml"/><Relationship Id="rId12" Type="http://schemas.openxmlformats.org/officeDocument/2006/relationships/image" Target="../media/image22.jpeg"/><Relationship Id="rId17" Type="http://schemas.openxmlformats.org/officeDocument/2006/relationships/image" Target="../media/image27.jpeg"/><Relationship Id="rId2" Type="http://schemas.openxmlformats.org/officeDocument/2006/relationships/image" Target="../media/image17.emf"/><Relationship Id="rId16" Type="http://schemas.openxmlformats.org/officeDocument/2006/relationships/image" Target="../media/image26.jpeg"/><Relationship Id="rId1" Type="http://schemas.openxmlformats.org/officeDocument/2006/relationships/slideLayout" Target="../slideLayouts/slideLayout2.xml"/><Relationship Id="rId6" Type="http://schemas.openxmlformats.org/officeDocument/2006/relationships/diagramQuickStyle" Target="../diagrams/quickStyle1.xml"/><Relationship Id="rId11" Type="http://schemas.openxmlformats.org/officeDocument/2006/relationships/image" Target="../media/image21.jpeg"/><Relationship Id="rId5" Type="http://schemas.openxmlformats.org/officeDocument/2006/relationships/diagramLayout" Target="../diagrams/layout1.xml"/><Relationship Id="rId15" Type="http://schemas.openxmlformats.org/officeDocument/2006/relationships/image" Target="../media/image25.jpeg"/><Relationship Id="rId10" Type="http://schemas.openxmlformats.org/officeDocument/2006/relationships/image" Target="../media/image20.png"/><Relationship Id="rId4" Type="http://schemas.openxmlformats.org/officeDocument/2006/relationships/diagramData" Target="../diagrams/data1.xml"/><Relationship Id="rId9" Type="http://schemas.openxmlformats.org/officeDocument/2006/relationships/image" Target="../media/image19.jpeg"/><Relationship Id="rId14" Type="http://schemas.openxmlformats.org/officeDocument/2006/relationships/image" Target="../media/image24.jpeg"/></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30.png"/><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9.jp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Slide 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36834" cy="5143500"/>
          </a:xfrm>
          <a:prstGeom prst="rect">
            <a:avLst/>
          </a:prstGeom>
        </p:spPr>
      </p:pic>
      <p:pic>
        <p:nvPicPr>
          <p:cNvPr id="12" name="Picture 1"/>
          <p:cNvPicPr>
            <a:picLocks noChangeAspect="1"/>
          </p:cNvPicPr>
          <p:nvPr/>
        </p:nvPicPr>
        <p:blipFill>
          <a:blip r:embed="rId4"/>
          <a:stretch>
            <a:fillRect/>
          </a:stretch>
        </p:blipFill>
        <p:spPr bwMode="auto">
          <a:xfrm>
            <a:off x="7348486" y="4686596"/>
            <a:ext cx="1229425" cy="284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12"/>
          <p:cNvSpPr txBox="1"/>
          <p:nvPr/>
        </p:nvSpPr>
        <p:spPr>
          <a:xfrm>
            <a:off x="432298" y="1886853"/>
            <a:ext cx="3555010" cy="1174253"/>
          </a:xfrm>
          <a:prstGeom prst="rect">
            <a:avLst/>
          </a:prstGeom>
          <a:noFill/>
        </p:spPr>
        <p:txBody>
          <a:bodyPr wrap="square" rtlCol="0">
            <a:spAutoFit/>
          </a:bodyPr>
          <a:lstStyle/>
          <a:p>
            <a:pPr>
              <a:lnSpc>
                <a:spcPts val="2780"/>
              </a:lnSpc>
            </a:pPr>
            <a:r>
              <a:rPr lang="en-US" sz="2800" dirty="0" smtClean="0">
                <a:solidFill>
                  <a:schemeClr val="bg1"/>
                </a:solidFill>
                <a:latin typeface="Arial Black"/>
                <a:cs typeface="Arial Black"/>
              </a:rPr>
              <a:t>BUILDING</a:t>
            </a:r>
          </a:p>
          <a:p>
            <a:pPr>
              <a:lnSpc>
                <a:spcPts val="2780"/>
              </a:lnSpc>
            </a:pPr>
            <a:r>
              <a:rPr lang="en-US" sz="2800" dirty="0" smtClean="0">
                <a:solidFill>
                  <a:schemeClr val="bg1"/>
                </a:solidFill>
                <a:latin typeface="Arial Black"/>
                <a:cs typeface="Arial Black"/>
              </a:rPr>
              <a:t>PROVIDER RELATIONSHIPS</a:t>
            </a:r>
            <a:endParaRPr lang="en-US" sz="2800" dirty="0">
              <a:solidFill>
                <a:schemeClr val="bg1"/>
              </a:solidFill>
              <a:latin typeface="Arial Black"/>
              <a:cs typeface="Arial Black"/>
            </a:endParaRPr>
          </a:p>
        </p:txBody>
      </p:sp>
      <p:sp>
        <p:nvSpPr>
          <p:cNvPr id="14" name="TextBox 13"/>
          <p:cNvSpPr txBox="1"/>
          <p:nvPr/>
        </p:nvSpPr>
        <p:spPr>
          <a:xfrm>
            <a:off x="441364" y="1586320"/>
            <a:ext cx="1415142" cy="369332"/>
          </a:xfrm>
          <a:prstGeom prst="rect">
            <a:avLst/>
          </a:prstGeom>
          <a:noFill/>
        </p:spPr>
        <p:txBody>
          <a:bodyPr wrap="square" rtlCol="0">
            <a:spAutoFit/>
          </a:bodyPr>
          <a:lstStyle/>
          <a:p>
            <a:r>
              <a:rPr lang="en-US" kern="0" spc="100" dirty="0" smtClean="0">
                <a:solidFill>
                  <a:schemeClr val="bg1"/>
                </a:solidFill>
                <a:latin typeface="Arial"/>
                <a:cs typeface="Arial"/>
              </a:rPr>
              <a:t>04.28.16</a:t>
            </a:r>
            <a:endParaRPr lang="en-US" kern="0" spc="100" dirty="0">
              <a:solidFill>
                <a:schemeClr val="bg1"/>
              </a:solidFill>
              <a:latin typeface="Arial"/>
              <a:cs typeface="Arial"/>
            </a:endParaRPr>
          </a:p>
        </p:txBody>
      </p:sp>
    </p:spTree>
    <p:extLst>
      <p:ext uri="{BB962C8B-B14F-4D97-AF65-F5344CB8AC3E}">
        <p14:creationId xmlns:p14="http://schemas.microsoft.com/office/powerpoint/2010/main" val="2189225580"/>
      </p:ext>
    </p:extLst>
  </p:cSld>
  <p:clrMapOvr>
    <a:masterClrMapping/>
  </p:clrMapOvr>
  <p:transition spd="med">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65394" y="1128780"/>
            <a:ext cx="8229600" cy="3394472"/>
          </a:xfrm>
        </p:spPr>
        <p:txBody>
          <a:bodyPr>
            <a:noAutofit/>
          </a:bodyPr>
          <a:lstStyle/>
          <a:p>
            <a:pPr marL="0" lvl="0" indent="0" fontAlgn="auto">
              <a:spcBef>
                <a:spcPts val="0"/>
              </a:spcBef>
              <a:spcAft>
                <a:spcPts val="0"/>
              </a:spcAft>
              <a:buNone/>
              <a:defRPr/>
            </a:pPr>
            <a:r>
              <a:rPr lang="en-US" sz="1600" spc="40" dirty="0" smtClean="0">
                <a:solidFill>
                  <a:sysClr val="windowText" lastClr="000000"/>
                </a:solidFill>
                <a:latin typeface="Arial" panose="020B0604020202020204" pitchFamily="34" charset="0"/>
                <a:cs typeface="Arial" panose="020B0604020202020204" pitchFamily="34" charset="0"/>
              </a:rPr>
              <a:t>			</a:t>
            </a:r>
            <a:r>
              <a:rPr lang="en-US" sz="1600" b="1" spc="40" dirty="0" smtClean="0">
                <a:solidFill>
                  <a:schemeClr val="tx2">
                    <a:lumMod val="60000"/>
                    <a:lumOff val="40000"/>
                  </a:schemeClr>
                </a:solidFill>
                <a:latin typeface="Arial" panose="020B0604020202020204" pitchFamily="34" charset="0"/>
                <a:cs typeface="Arial" panose="020B0604020202020204" pitchFamily="34" charset="0"/>
              </a:rPr>
              <a:t>Building relationships </a:t>
            </a:r>
            <a:r>
              <a:rPr lang="en-US" sz="1600" b="1" spc="40" dirty="0">
                <a:solidFill>
                  <a:schemeClr val="tx2">
                    <a:lumMod val="60000"/>
                    <a:lumOff val="40000"/>
                  </a:schemeClr>
                </a:solidFill>
                <a:latin typeface="Arial" panose="020B0604020202020204" pitchFamily="34" charset="0"/>
                <a:cs typeface="Arial" panose="020B0604020202020204" pitchFamily="34" charset="0"/>
              </a:rPr>
              <a:t>with </a:t>
            </a:r>
            <a:r>
              <a:rPr lang="en-US" sz="1600" b="1" spc="40" dirty="0" smtClean="0">
                <a:solidFill>
                  <a:schemeClr val="tx2">
                    <a:lumMod val="60000"/>
                    <a:lumOff val="40000"/>
                  </a:schemeClr>
                </a:solidFill>
                <a:latin typeface="Arial" panose="020B0604020202020204" pitchFamily="34" charset="0"/>
                <a:cs typeface="Arial" panose="020B0604020202020204" pitchFamily="34" charset="0"/>
              </a:rPr>
              <a:t>Non-KCH Pediatricians</a:t>
            </a:r>
            <a:endParaRPr lang="en-US" sz="1600" b="1" spc="40" dirty="0">
              <a:solidFill>
                <a:schemeClr val="tx2">
                  <a:lumMod val="60000"/>
                  <a:lumOff val="40000"/>
                </a:schemeClr>
              </a:solidFill>
              <a:latin typeface="Arial" panose="020B0604020202020204" pitchFamily="34" charset="0"/>
              <a:cs typeface="Arial" panose="020B0604020202020204" pitchFamily="34" charset="0"/>
            </a:endParaRPr>
          </a:p>
          <a:p>
            <a:pPr marL="0" lvl="0" indent="0" fontAlgn="auto">
              <a:spcBef>
                <a:spcPts val="0"/>
              </a:spcBef>
              <a:spcAft>
                <a:spcPts val="0"/>
              </a:spcAft>
              <a:buNone/>
              <a:defRPr/>
            </a:pPr>
            <a:endParaRPr lang="en-US" sz="1600" spc="40" dirty="0" smtClean="0">
              <a:solidFill>
                <a:sysClr val="windowText" lastClr="000000"/>
              </a:solidFill>
              <a:latin typeface="Arial" panose="020B0604020202020204" pitchFamily="34" charset="0"/>
              <a:cs typeface="Arial" panose="020B0604020202020204" pitchFamily="34" charset="0"/>
            </a:endParaRPr>
          </a:p>
          <a:p>
            <a:pPr lvl="0" fontAlgn="auto">
              <a:spcBef>
                <a:spcPts val="0"/>
              </a:spcBef>
              <a:spcAft>
                <a:spcPts val="0"/>
              </a:spcAft>
              <a:buFont typeface="Wingdings" panose="05000000000000000000" pitchFamily="2" charset="2"/>
              <a:buChar char="q"/>
              <a:defRPr/>
            </a:pPr>
            <a:r>
              <a:rPr lang="en-US" sz="1400" spc="40" dirty="0" smtClean="0">
                <a:solidFill>
                  <a:sysClr val="windowText" lastClr="000000"/>
                </a:solidFill>
                <a:latin typeface="Arial" panose="020B0604020202020204" pitchFamily="34" charset="0"/>
                <a:cs typeface="Arial" panose="020B0604020202020204" pitchFamily="34" charset="0"/>
              </a:rPr>
              <a:t>Roundtable quarterly dinners to discuss specialty areas with </a:t>
            </a:r>
            <a:r>
              <a:rPr lang="en-US" sz="1400" spc="40" dirty="0">
                <a:solidFill>
                  <a:sysClr val="windowText" lastClr="000000"/>
                </a:solidFill>
                <a:latin typeface="Arial" panose="020B0604020202020204" pitchFamily="34" charset="0"/>
                <a:cs typeface="Arial" panose="020B0604020202020204" pitchFamily="34" charset="0"/>
              </a:rPr>
              <a:t>pediatricians in the </a:t>
            </a:r>
            <a:r>
              <a:rPr lang="en-US" sz="1400" spc="40" dirty="0" smtClean="0">
                <a:solidFill>
                  <a:sysClr val="windowText" lastClr="000000"/>
                </a:solidFill>
                <a:latin typeface="Arial" panose="020B0604020202020204" pitchFamily="34" charset="0"/>
                <a:cs typeface="Arial" panose="020B0604020202020204" pitchFamily="34" charset="0"/>
              </a:rPr>
              <a:t>community</a:t>
            </a:r>
          </a:p>
          <a:p>
            <a:pPr marL="914400" lvl="3" indent="-342900" fontAlgn="auto">
              <a:spcBef>
                <a:spcPts val="0"/>
              </a:spcBef>
              <a:spcAft>
                <a:spcPts val="0"/>
              </a:spcAft>
              <a:buFont typeface="Wingdings" panose="05000000000000000000" pitchFamily="2" charset="2"/>
              <a:buChar char="§"/>
              <a:defRPr/>
            </a:pPr>
            <a:r>
              <a:rPr lang="en-US" sz="1100" spc="40" dirty="0" smtClean="0">
                <a:solidFill>
                  <a:sysClr val="windowText" lastClr="000000"/>
                </a:solidFill>
                <a:latin typeface="Arial" panose="020B0604020202020204" pitchFamily="34" charset="0"/>
                <a:cs typeface="Arial" panose="020B0604020202020204" pitchFamily="34" charset="0"/>
              </a:rPr>
              <a:t>Ease </a:t>
            </a:r>
            <a:r>
              <a:rPr lang="en-US" sz="1100" spc="40" dirty="0">
                <a:solidFill>
                  <a:sysClr val="windowText" lastClr="000000"/>
                </a:solidFill>
                <a:latin typeface="Arial" panose="020B0604020202020204" pitchFamily="34" charset="0"/>
                <a:cs typeface="Arial" panose="020B0604020202020204" pitchFamily="34" charset="0"/>
              </a:rPr>
              <a:t>of referring </a:t>
            </a:r>
          </a:p>
          <a:p>
            <a:pPr marL="914400" lvl="3" indent="-342900" fontAlgn="auto">
              <a:spcBef>
                <a:spcPts val="0"/>
              </a:spcBef>
              <a:spcAft>
                <a:spcPts val="0"/>
              </a:spcAft>
              <a:buFont typeface="Wingdings" panose="05000000000000000000" pitchFamily="2" charset="2"/>
              <a:buChar char="§"/>
              <a:defRPr/>
            </a:pPr>
            <a:r>
              <a:rPr lang="en-US" sz="1100" spc="40" dirty="0">
                <a:solidFill>
                  <a:sysClr val="windowText" lastClr="000000"/>
                </a:solidFill>
                <a:latin typeface="Arial" panose="020B0604020202020204" pitchFamily="34" charset="0"/>
                <a:cs typeface="Arial" panose="020B0604020202020204" pitchFamily="34" charset="0"/>
              </a:rPr>
              <a:t>Discharge instructions </a:t>
            </a:r>
          </a:p>
          <a:p>
            <a:pPr marL="914400" lvl="3" indent="-342900" fontAlgn="auto">
              <a:spcBef>
                <a:spcPts val="0"/>
              </a:spcBef>
              <a:spcAft>
                <a:spcPts val="0"/>
              </a:spcAft>
              <a:buFont typeface="Wingdings" panose="05000000000000000000" pitchFamily="2" charset="2"/>
              <a:buChar char="§"/>
              <a:defRPr/>
            </a:pPr>
            <a:r>
              <a:rPr lang="en-US" sz="1100" spc="40" dirty="0" smtClean="0">
                <a:solidFill>
                  <a:sysClr val="windowText" lastClr="000000"/>
                </a:solidFill>
                <a:latin typeface="Arial" panose="020B0604020202020204" pitchFamily="34" charset="0"/>
                <a:cs typeface="Arial" panose="020B0604020202020204" pitchFamily="34" charset="0"/>
              </a:rPr>
              <a:t>Follow-up care </a:t>
            </a:r>
            <a:endParaRPr lang="en-US" sz="1100" spc="40" dirty="0">
              <a:solidFill>
                <a:sysClr val="windowText" lastClr="000000"/>
              </a:solidFill>
              <a:latin typeface="Arial" panose="020B0604020202020204" pitchFamily="34" charset="0"/>
              <a:cs typeface="Arial" panose="020B0604020202020204" pitchFamily="34" charset="0"/>
            </a:endParaRPr>
          </a:p>
          <a:p>
            <a:pPr marL="914400" lvl="3" indent="-342900" fontAlgn="auto">
              <a:spcBef>
                <a:spcPts val="0"/>
              </a:spcBef>
              <a:spcAft>
                <a:spcPts val="0"/>
              </a:spcAft>
              <a:buFont typeface="Wingdings" panose="05000000000000000000" pitchFamily="2" charset="2"/>
              <a:buChar char="§"/>
              <a:defRPr/>
            </a:pPr>
            <a:r>
              <a:rPr lang="en-US" sz="1100" spc="40" dirty="0">
                <a:solidFill>
                  <a:sysClr val="windowText" lastClr="000000"/>
                </a:solidFill>
                <a:latin typeface="Arial" panose="020B0604020202020204" pitchFamily="34" charset="0"/>
                <a:cs typeface="Arial" panose="020B0604020202020204" pitchFamily="34" charset="0"/>
              </a:rPr>
              <a:t>Communication</a:t>
            </a:r>
          </a:p>
          <a:p>
            <a:pPr marL="914400" lvl="3" indent="-342900" fontAlgn="auto">
              <a:spcBef>
                <a:spcPts val="0"/>
              </a:spcBef>
              <a:spcAft>
                <a:spcPts val="0"/>
              </a:spcAft>
              <a:buFont typeface="Wingdings" panose="05000000000000000000" pitchFamily="2" charset="2"/>
              <a:buChar char="§"/>
              <a:defRPr/>
            </a:pPr>
            <a:r>
              <a:rPr lang="en-US" sz="1100" spc="40" dirty="0">
                <a:solidFill>
                  <a:sysClr val="windowText" lastClr="000000"/>
                </a:solidFill>
                <a:latin typeface="Arial" panose="020B0604020202020204" pitchFamily="34" charset="0"/>
                <a:cs typeface="Arial" panose="020B0604020202020204" pitchFamily="34" charset="0"/>
              </a:rPr>
              <a:t>Sharing protocols </a:t>
            </a:r>
          </a:p>
          <a:p>
            <a:pPr lvl="1" fontAlgn="auto">
              <a:spcBef>
                <a:spcPts val="0"/>
              </a:spcBef>
              <a:spcAft>
                <a:spcPts val="0"/>
              </a:spcAft>
              <a:buFont typeface="Wingdings" panose="05000000000000000000" pitchFamily="2" charset="2"/>
              <a:buChar char="§"/>
              <a:defRPr/>
            </a:pPr>
            <a:endParaRPr lang="en-US" sz="1100" spc="40" dirty="0">
              <a:solidFill>
                <a:sysClr val="windowText" lastClr="000000"/>
              </a:solidFill>
              <a:latin typeface="Arial" panose="020B0604020202020204" pitchFamily="34" charset="0"/>
              <a:cs typeface="Arial" panose="020B0604020202020204" pitchFamily="34" charset="0"/>
            </a:endParaRPr>
          </a:p>
          <a:p>
            <a:pPr marL="342900" lvl="1" indent="-342900" fontAlgn="auto">
              <a:spcBef>
                <a:spcPts val="0"/>
              </a:spcBef>
              <a:spcAft>
                <a:spcPts val="0"/>
              </a:spcAft>
              <a:buFont typeface="Wingdings" panose="05000000000000000000" pitchFamily="2" charset="2"/>
              <a:buChar char="q"/>
              <a:defRPr/>
            </a:pPr>
            <a:r>
              <a:rPr lang="en-US" sz="1400" spc="40" dirty="0" smtClean="0">
                <a:solidFill>
                  <a:sysClr val="windowText" lastClr="000000"/>
                </a:solidFill>
                <a:latin typeface="Arial" panose="020B0604020202020204" pitchFamily="34" charset="0"/>
                <a:cs typeface="Arial" panose="020B0604020202020204" pitchFamily="34" charset="0"/>
              </a:rPr>
              <a:t>Community Relations </a:t>
            </a:r>
            <a:r>
              <a:rPr lang="en-US" sz="1400" spc="40" dirty="0">
                <a:solidFill>
                  <a:sysClr val="windowText" lastClr="000000"/>
                </a:solidFill>
                <a:latin typeface="Arial" panose="020B0604020202020204" pitchFamily="34" charset="0"/>
                <a:cs typeface="Arial" panose="020B0604020202020204" pitchFamily="34" charset="0"/>
              </a:rPr>
              <a:t>P</a:t>
            </a:r>
            <a:r>
              <a:rPr lang="en-US" sz="1400" spc="40" dirty="0" smtClean="0">
                <a:solidFill>
                  <a:sysClr val="windowText" lastClr="000000"/>
                </a:solidFill>
                <a:latin typeface="Arial" panose="020B0604020202020204" pitchFamily="34" charset="0"/>
                <a:cs typeface="Arial" panose="020B0604020202020204" pitchFamily="34" charset="0"/>
              </a:rPr>
              <a:t>ediatrician position created  </a:t>
            </a:r>
          </a:p>
          <a:p>
            <a:pPr marL="0" lvl="1" indent="0" fontAlgn="auto">
              <a:spcBef>
                <a:spcPts val="0"/>
              </a:spcBef>
              <a:spcAft>
                <a:spcPts val="0"/>
              </a:spcAft>
              <a:buNone/>
              <a:defRPr/>
            </a:pPr>
            <a:endParaRPr lang="en-US" sz="1400" spc="40" dirty="0" smtClean="0">
              <a:solidFill>
                <a:sysClr val="windowText" lastClr="000000"/>
              </a:solidFill>
              <a:latin typeface="Arial" panose="020B0604020202020204" pitchFamily="34" charset="0"/>
              <a:cs typeface="Arial" panose="020B0604020202020204" pitchFamily="34" charset="0"/>
            </a:endParaRPr>
          </a:p>
          <a:p>
            <a:pPr marL="342900" lvl="1" indent="-342900" fontAlgn="auto">
              <a:spcBef>
                <a:spcPts val="0"/>
              </a:spcBef>
              <a:spcAft>
                <a:spcPts val="0"/>
              </a:spcAft>
              <a:buFont typeface="Wingdings" panose="05000000000000000000" pitchFamily="2" charset="2"/>
              <a:buChar char="q"/>
              <a:defRPr/>
            </a:pPr>
            <a:r>
              <a:rPr lang="en-US" sz="1400" spc="40" dirty="0" smtClean="0">
                <a:solidFill>
                  <a:sysClr val="windowText" lastClr="000000"/>
                </a:solidFill>
                <a:latin typeface="Arial" panose="020B0604020202020204" pitchFamily="34" charset="0"/>
                <a:cs typeface="Arial" panose="020B0604020202020204" pitchFamily="34" charset="0"/>
              </a:rPr>
              <a:t>Bi-Annual Community Wide Morning Report – Case Review</a:t>
            </a:r>
          </a:p>
          <a:p>
            <a:pPr marL="0" lvl="1" indent="0" fontAlgn="auto">
              <a:spcBef>
                <a:spcPts val="0"/>
              </a:spcBef>
              <a:spcAft>
                <a:spcPts val="0"/>
              </a:spcAft>
              <a:buNone/>
              <a:defRPr/>
            </a:pPr>
            <a:endParaRPr lang="en-US" sz="1400" spc="40" dirty="0" smtClean="0">
              <a:solidFill>
                <a:sysClr val="windowText" lastClr="000000"/>
              </a:solidFill>
              <a:latin typeface="Arial" panose="020B0604020202020204" pitchFamily="34" charset="0"/>
              <a:cs typeface="Arial" panose="020B0604020202020204" pitchFamily="34" charset="0"/>
            </a:endParaRPr>
          </a:p>
          <a:p>
            <a:pPr marL="342900" lvl="1" indent="-342900" fontAlgn="auto">
              <a:spcBef>
                <a:spcPts val="0"/>
              </a:spcBef>
              <a:spcAft>
                <a:spcPts val="0"/>
              </a:spcAft>
              <a:buFont typeface="Wingdings" panose="05000000000000000000" pitchFamily="2" charset="2"/>
              <a:buChar char="q"/>
              <a:defRPr/>
            </a:pPr>
            <a:r>
              <a:rPr lang="en-US" sz="1400" spc="40" dirty="0" smtClean="0">
                <a:solidFill>
                  <a:sysClr val="windowText" lastClr="000000"/>
                </a:solidFill>
                <a:latin typeface="Arial" panose="020B0604020202020204" pitchFamily="34" charset="0"/>
                <a:cs typeface="Arial" panose="020B0604020202020204" pitchFamily="34" charset="0"/>
              </a:rPr>
              <a:t>Pediatric list-serve to share educational information and introduction to new providers within Kentucky Children’s Hospital</a:t>
            </a:r>
            <a:endParaRPr lang="en-US" sz="1800" spc="40" dirty="0" smtClean="0">
              <a:latin typeface="Arial" panose="020B0604020202020204" pitchFamily="34" charset="0"/>
              <a:cs typeface="Arial" panose="020B0604020202020204" pitchFamily="34" charset="0"/>
            </a:endParaRPr>
          </a:p>
        </p:txBody>
      </p:sp>
      <p:sp>
        <p:nvSpPr>
          <p:cNvPr id="4" name="Title 1"/>
          <p:cNvSpPr txBox="1">
            <a:spLocks/>
          </p:cNvSpPr>
          <p:nvPr/>
        </p:nvSpPr>
        <p:spPr>
          <a:xfrm>
            <a:off x="473588" y="205978"/>
            <a:ext cx="8229600" cy="857250"/>
          </a:xfrm>
          <a:prstGeom prst="rect">
            <a:avLst/>
          </a:prstGeom>
          <a:solidFill>
            <a:srgbClr val="008BD1"/>
          </a:solidFill>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800" b="1" dirty="0" smtClean="0">
                <a:solidFill>
                  <a:schemeClr val="bg1"/>
                </a:solidFill>
                <a:latin typeface="Arial"/>
                <a:cs typeface="Arial"/>
              </a:rPr>
              <a:t>ENGAGING</a:t>
            </a:r>
            <a:r>
              <a:rPr lang="en-US" sz="2800" b="1" dirty="0" smtClean="0">
                <a:solidFill>
                  <a:srgbClr val="008BD1"/>
                </a:solidFill>
                <a:latin typeface="Arial"/>
                <a:cs typeface="Arial"/>
              </a:rPr>
              <a:t> </a:t>
            </a:r>
            <a:r>
              <a:rPr lang="en-US" sz="2800" b="1" dirty="0" smtClean="0">
                <a:solidFill>
                  <a:schemeClr val="bg1"/>
                </a:solidFill>
                <a:latin typeface="Arial"/>
                <a:cs typeface="Arial"/>
              </a:rPr>
              <a:t>PEDIATRICIANS</a:t>
            </a:r>
            <a:endParaRPr lang="en-US" sz="2800" b="1" dirty="0">
              <a:solidFill>
                <a:schemeClr val="bg1"/>
              </a:solidFill>
              <a:latin typeface="Arial"/>
              <a:cs typeface="Arial"/>
            </a:endParaRPr>
          </a:p>
        </p:txBody>
      </p:sp>
      <p:pic>
        <p:nvPicPr>
          <p:cNvPr id="6" name="Picture 1"/>
          <p:cNvPicPr>
            <a:picLocks noChangeAspect="1"/>
          </p:cNvPicPr>
          <p:nvPr/>
        </p:nvPicPr>
        <p:blipFill>
          <a:blip r:embed="rId2"/>
          <a:stretch>
            <a:fillRect/>
          </a:stretch>
        </p:blipFill>
        <p:spPr bwMode="auto">
          <a:xfrm>
            <a:off x="7348486" y="4686596"/>
            <a:ext cx="1229425" cy="284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40070953"/>
      </p:ext>
    </p:extLst>
  </p:cSld>
  <p:clrMapOvr>
    <a:masterClrMapping/>
  </p:clrMapOvr>
  <p:transition spd="med">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p:cNvPicPr>
            <a:picLocks noChangeAspect="1"/>
          </p:cNvPicPr>
          <p:nvPr/>
        </p:nvPicPr>
        <p:blipFill>
          <a:blip r:embed="rId3"/>
          <a:stretch>
            <a:fillRect/>
          </a:stretch>
        </p:blipFill>
        <p:spPr bwMode="auto">
          <a:xfrm>
            <a:off x="7348486" y="4686596"/>
            <a:ext cx="1229425" cy="284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00175" y="2413000"/>
            <a:ext cx="5876925" cy="317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853440" y="2021473"/>
            <a:ext cx="2758440" cy="646331"/>
          </a:xfrm>
          <a:prstGeom prst="rect">
            <a:avLst/>
          </a:prstGeom>
          <a:noFill/>
        </p:spPr>
        <p:txBody>
          <a:bodyPr wrap="square" rtlCol="0">
            <a:spAutoFit/>
          </a:bodyPr>
          <a:lstStyle/>
          <a:p>
            <a:r>
              <a:rPr lang="en-US" dirty="0" smtClean="0">
                <a:solidFill>
                  <a:prstClr val="white"/>
                </a:solidFill>
                <a:latin typeface="Gill Sans MT" pitchFamily="34" charset="0"/>
              </a:rPr>
              <a:t>Always have your toolkit ready! </a:t>
            </a:r>
            <a:endParaRPr lang="en-US" dirty="0">
              <a:solidFill>
                <a:prstClr val="white"/>
              </a:solidFill>
              <a:latin typeface="Gill Sans MT" pitchFamily="34" charset="0"/>
            </a:endParaRPr>
          </a:p>
        </p:txBody>
      </p:sp>
      <p:sp>
        <p:nvSpPr>
          <p:cNvPr id="9" name="Content Placeholder 2"/>
          <p:cNvSpPr txBox="1">
            <a:spLocks/>
          </p:cNvSpPr>
          <p:nvPr/>
        </p:nvSpPr>
        <p:spPr>
          <a:xfrm>
            <a:off x="607304" y="1507951"/>
            <a:ext cx="8229600" cy="3394472"/>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ts val="1540"/>
              </a:lnSpc>
              <a:spcBef>
                <a:spcPts val="0"/>
              </a:spcBef>
              <a:buFont typeface="Arial"/>
              <a:buNone/>
              <a:defRPr/>
            </a:pPr>
            <a:r>
              <a:rPr lang="en-US" sz="1400" b="1" spc="40" dirty="0" smtClean="0">
                <a:solidFill>
                  <a:sysClr val="windowText" lastClr="000000"/>
                </a:solidFill>
                <a:latin typeface="Arial" panose="020B0604020202020204" pitchFamily="34" charset="0"/>
                <a:cs typeface="Arial" panose="020B0604020202020204" pitchFamily="34" charset="0"/>
              </a:rPr>
              <a:t>Building relationships with Non-KCH Pediatricians</a:t>
            </a:r>
          </a:p>
          <a:p>
            <a:pPr marL="0" indent="0">
              <a:lnSpc>
                <a:spcPts val="1540"/>
              </a:lnSpc>
              <a:spcBef>
                <a:spcPts val="0"/>
              </a:spcBef>
              <a:buFont typeface="Arial"/>
              <a:buNone/>
              <a:defRPr/>
            </a:pPr>
            <a:endParaRPr lang="en-US" sz="1200" spc="40" dirty="0" smtClean="0">
              <a:solidFill>
                <a:sysClr val="windowText" lastClr="000000"/>
              </a:solidFill>
              <a:latin typeface="Arial" panose="020B0604020202020204" pitchFamily="34" charset="0"/>
              <a:cs typeface="Arial" panose="020B0604020202020204" pitchFamily="34" charset="0"/>
            </a:endParaRPr>
          </a:p>
          <a:p>
            <a:pPr>
              <a:lnSpc>
                <a:spcPts val="1540"/>
              </a:lnSpc>
              <a:spcBef>
                <a:spcPts val="0"/>
              </a:spcBef>
              <a:buFont typeface="Wingdings" panose="05000000000000000000" pitchFamily="2" charset="2"/>
              <a:buChar char="q"/>
              <a:defRPr/>
            </a:pPr>
            <a:r>
              <a:rPr lang="en-US" sz="1200" spc="40" dirty="0" smtClean="0">
                <a:solidFill>
                  <a:sysClr val="windowText" lastClr="000000"/>
                </a:solidFill>
                <a:latin typeface="Arial" panose="020B0604020202020204" pitchFamily="34" charset="0"/>
                <a:cs typeface="Arial" panose="020B0604020202020204" pitchFamily="34" charset="0"/>
              </a:rPr>
              <a:t>Roundtable quarterly dinners to discuss specialty areas with pediatricians in the community</a:t>
            </a:r>
          </a:p>
          <a:p>
            <a:pPr marL="914400" lvl="3" indent="-342900">
              <a:lnSpc>
                <a:spcPts val="1540"/>
              </a:lnSpc>
              <a:spcBef>
                <a:spcPts val="0"/>
              </a:spcBef>
              <a:buFont typeface="Wingdings" panose="05000000000000000000" pitchFamily="2" charset="2"/>
              <a:buChar char="§"/>
              <a:defRPr/>
            </a:pPr>
            <a:r>
              <a:rPr lang="en-US" sz="1200" spc="40" dirty="0" smtClean="0">
                <a:solidFill>
                  <a:sysClr val="windowText" lastClr="000000"/>
                </a:solidFill>
                <a:latin typeface="Arial" panose="020B0604020202020204" pitchFamily="34" charset="0"/>
                <a:cs typeface="Arial" panose="020B0604020202020204" pitchFamily="34" charset="0"/>
              </a:rPr>
              <a:t>Ease of referring </a:t>
            </a:r>
          </a:p>
          <a:p>
            <a:pPr marL="914400" lvl="3" indent="-342900">
              <a:lnSpc>
                <a:spcPts val="1540"/>
              </a:lnSpc>
              <a:spcBef>
                <a:spcPts val="0"/>
              </a:spcBef>
              <a:buFont typeface="Wingdings" panose="05000000000000000000" pitchFamily="2" charset="2"/>
              <a:buChar char="§"/>
              <a:defRPr/>
            </a:pPr>
            <a:r>
              <a:rPr lang="en-US" sz="1200" spc="40" dirty="0" smtClean="0">
                <a:solidFill>
                  <a:sysClr val="windowText" lastClr="000000"/>
                </a:solidFill>
                <a:latin typeface="Arial" panose="020B0604020202020204" pitchFamily="34" charset="0"/>
                <a:cs typeface="Arial" panose="020B0604020202020204" pitchFamily="34" charset="0"/>
              </a:rPr>
              <a:t>Discharge instructions </a:t>
            </a:r>
          </a:p>
          <a:p>
            <a:pPr marL="914400" lvl="3" indent="-342900">
              <a:lnSpc>
                <a:spcPts val="1540"/>
              </a:lnSpc>
              <a:spcBef>
                <a:spcPts val="0"/>
              </a:spcBef>
              <a:buFont typeface="Wingdings" panose="05000000000000000000" pitchFamily="2" charset="2"/>
              <a:buChar char="§"/>
              <a:defRPr/>
            </a:pPr>
            <a:r>
              <a:rPr lang="en-US" sz="1200" spc="40" dirty="0" smtClean="0">
                <a:solidFill>
                  <a:sysClr val="windowText" lastClr="000000"/>
                </a:solidFill>
                <a:latin typeface="Arial" panose="020B0604020202020204" pitchFamily="34" charset="0"/>
                <a:cs typeface="Arial" panose="020B0604020202020204" pitchFamily="34" charset="0"/>
              </a:rPr>
              <a:t>Follow-up care </a:t>
            </a:r>
          </a:p>
          <a:p>
            <a:pPr marL="914400" lvl="3" indent="-342900">
              <a:lnSpc>
                <a:spcPts val="1540"/>
              </a:lnSpc>
              <a:spcBef>
                <a:spcPts val="0"/>
              </a:spcBef>
              <a:buFont typeface="Wingdings" panose="05000000000000000000" pitchFamily="2" charset="2"/>
              <a:buChar char="§"/>
              <a:defRPr/>
            </a:pPr>
            <a:r>
              <a:rPr lang="en-US" sz="1200" spc="40" dirty="0" smtClean="0">
                <a:solidFill>
                  <a:sysClr val="windowText" lastClr="000000"/>
                </a:solidFill>
                <a:latin typeface="Arial" panose="020B0604020202020204" pitchFamily="34" charset="0"/>
                <a:cs typeface="Arial" panose="020B0604020202020204" pitchFamily="34" charset="0"/>
              </a:rPr>
              <a:t>Communication</a:t>
            </a:r>
          </a:p>
          <a:p>
            <a:pPr marL="914400" lvl="3" indent="-342900">
              <a:lnSpc>
                <a:spcPts val="1540"/>
              </a:lnSpc>
              <a:spcBef>
                <a:spcPts val="0"/>
              </a:spcBef>
              <a:buFont typeface="Wingdings" panose="05000000000000000000" pitchFamily="2" charset="2"/>
              <a:buChar char="§"/>
              <a:defRPr/>
            </a:pPr>
            <a:r>
              <a:rPr lang="en-US" sz="1200" spc="40" dirty="0" smtClean="0">
                <a:solidFill>
                  <a:sysClr val="windowText" lastClr="000000"/>
                </a:solidFill>
                <a:latin typeface="Arial" panose="020B0604020202020204" pitchFamily="34" charset="0"/>
                <a:cs typeface="Arial" panose="020B0604020202020204" pitchFamily="34" charset="0"/>
              </a:rPr>
              <a:t>Sharing protocols </a:t>
            </a:r>
          </a:p>
          <a:p>
            <a:pPr lvl="1">
              <a:lnSpc>
                <a:spcPts val="1540"/>
              </a:lnSpc>
              <a:spcBef>
                <a:spcPts val="0"/>
              </a:spcBef>
              <a:buFont typeface="Wingdings" panose="05000000000000000000" pitchFamily="2" charset="2"/>
              <a:buChar char="§"/>
              <a:defRPr/>
            </a:pPr>
            <a:endParaRPr lang="en-US" sz="1200" spc="40" dirty="0" smtClean="0">
              <a:solidFill>
                <a:sysClr val="windowText" lastClr="000000"/>
              </a:solidFill>
              <a:latin typeface="Arial" panose="020B0604020202020204" pitchFamily="34" charset="0"/>
              <a:cs typeface="Arial" panose="020B0604020202020204" pitchFamily="34" charset="0"/>
            </a:endParaRPr>
          </a:p>
          <a:p>
            <a:pPr marL="342900" lvl="1" indent="-342900">
              <a:lnSpc>
                <a:spcPts val="1540"/>
              </a:lnSpc>
              <a:spcBef>
                <a:spcPts val="0"/>
              </a:spcBef>
              <a:buFont typeface="Wingdings" panose="05000000000000000000" pitchFamily="2" charset="2"/>
              <a:buChar char="q"/>
              <a:defRPr/>
            </a:pPr>
            <a:r>
              <a:rPr lang="en-US" sz="1200" spc="40" dirty="0" smtClean="0">
                <a:solidFill>
                  <a:sysClr val="windowText" lastClr="000000"/>
                </a:solidFill>
                <a:latin typeface="Arial" panose="020B0604020202020204" pitchFamily="34" charset="0"/>
                <a:cs typeface="Arial" panose="020B0604020202020204" pitchFamily="34" charset="0"/>
              </a:rPr>
              <a:t>Community Relations Pediatrician position created  </a:t>
            </a:r>
          </a:p>
          <a:p>
            <a:pPr marL="0" lvl="1" indent="0">
              <a:lnSpc>
                <a:spcPts val="1540"/>
              </a:lnSpc>
              <a:spcBef>
                <a:spcPts val="0"/>
              </a:spcBef>
              <a:buFont typeface="Arial"/>
              <a:buNone/>
              <a:defRPr/>
            </a:pPr>
            <a:endParaRPr lang="en-US" sz="1200" spc="40" dirty="0" smtClean="0">
              <a:solidFill>
                <a:sysClr val="windowText" lastClr="000000"/>
              </a:solidFill>
              <a:latin typeface="Arial" panose="020B0604020202020204" pitchFamily="34" charset="0"/>
              <a:cs typeface="Arial" panose="020B0604020202020204" pitchFamily="34" charset="0"/>
            </a:endParaRPr>
          </a:p>
          <a:p>
            <a:pPr marL="342900" lvl="1" indent="-342900">
              <a:lnSpc>
                <a:spcPts val="1540"/>
              </a:lnSpc>
              <a:spcBef>
                <a:spcPts val="0"/>
              </a:spcBef>
              <a:buFont typeface="Wingdings" panose="05000000000000000000" pitchFamily="2" charset="2"/>
              <a:buChar char="q"/>
              <a:defRPr/>
            </a:pPr>
            <a:r>
              <a:rPr lang="en-US" sz="1200" spc="40" dirty="0" smtClean="0">
                <a:solidFill>
                  <a:sysClr val="windowText" lastClr="000000"/>
                </a:solidFill>
                <a:latin typeface="Arial" panose="020B0604020202020204" pitchFamily="34" charset="0"/>
                <a:cs typeface="Arial" panose="020B0604020202020204" pitchFamily="34" charset="0"/>
              </a:rPr>
              <a:t>Bi-Annual Community Wide Morning Report – Case Review</a:t>
            </a:r>
          </a:p>
          <a:p>
            <a:pPr marL="0" lvl="1" indent="0">
              <a:lnSpc>
                <a:spcPts val="1540"/>
              </a:lnSpc>
              <a:spcBef>
                <a:spcPts val="0"/>
              </a:spcBef>
              <a:buFont typeface="Arial"/>
              <a:buNone/>
              <a:defRPr/>
            </a:pPr>
            <a:endParaRPr lang="en-US" sz="1200" spc="40" dirty="0" smtClean="0">
              <a:solidFill>
                <a:sysClr val="windowText" lastClr="000000"/>
              </a:solidFill>
              <a:latin typeface="Arial" panose="020B0604020202020204" pitchFamily="34" charset="0"/>
              <a:cs typeface="Arial" panose="020B0604020202020204" pitchFamily="34" charset="0"/>
            </a:endParaRPr>
          </a:p>
          <a:p>
            <a:pPr marL="342900" lvl="1" indent="-342900">
              <a:lnSpc>
                <a:spcPts val="1540"/>
              </a:lnSpc>
              <a:spcBef>
                <a:spcPts val="0"/>
              </a:spcBef>
              <a:buFont typeface="Wingdings" panose="05000000000000000000" pitchFamily="2" charset="2"/>
              <a:buChar char="q"/>
              <a:defRPr/>
            </a:pPr>
            <a:r>
              <a:rPr lang="en-US" sz="1200" spc="40" dirty="0" smtClean="0">
                <a:solidFill>
                  <a:sysClr val="windowText" lastClr="000000"/>
                </a:solidFill>
                <a:latin typeface="Arial" panose="020B0604020202020204" pitchFamily="34" charset="0"/>
                <a:cs typeface="Arial" panose="020B0604020202020204" pitchFamily="34" charset="0"/>
              </a:rPr>
              <a:t>Pediatric list-serve to share educational information and introduction to new providers within Kentucky Children’s Hospital</a:t>
            </a:r>
            <a:endParaRPr lang="en-US" sz="1200" spc="40" dirty="0" smtClean="0">
              <a:latin typeface="Arial" panose="020B0604020202020204" pitchFamily="34" charset="0"/>
              <a:cs typeface="Arial" panose="020B0604020202020204" pitchFamily="34" charset="0"/>
            </a:endParaRPr>
          </a:p>
        </p:txBody>
      </p:sp>
      <p:sp>
        <p:nvSpPr>
          <p:cNvPr id="10" name="Rectangle 9"/>
          <p:cNvSpPr/>
          <p:nvPr/>
        </p:nvSpPr>
        <p:spPr>
          <a:xfrm>
            <a:off x="1" y="488592"/>
            <a:ext cx="3175000" cy="843644"/>
          </a:xfrm>
          <a:prstGeom prst="rect">
            <a:avLst/>
          </a:prstGeom>
          <a:solidFill>
            <a:srgbClr val="008B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p:cNvSpPr txBox="1"/>
          <p:nvPr/>
        </p:nvSpPr>
        <p:spPr>
          <a:xfrm>
            <a:off x="281216" y="730408"/>
            <a:ext cx="2612570" cy="369332"/>
          </a:xfrm>
          <a:prstGeom prst="rect">
            <a:avLst/>
          </a:prstGeom>
          <a:noFill/>
        </p:spPr>
        <p:txBody>
          <a:bodyPr wrap="square" rtlCol="0">
            <a:spAutoFit/>
          </a:bodyPr>
          <a:lstStyle/>
          <a:p>
            <a:pPr algn="r"/>
            <a:r>
              <a:rPr lang="en-US" kern="0" dirty="0" smtClean="0">
                <a:solidFill>
                  <a:schemeClr val="bg1"/>
                </a:solidFill>
                <a:latin typeface="Arial Black"/>
                <a:cs typeface="Arial Black"/>
              </a:rPr>
              <a:t>EXAMPLE – KCH</a:t>
            </a:r>
            <a:endParaRPr lang="en-US" dirty="0">
              <a:solidFill>
                <a:schemeClr val="bg1"/>
              </a:solidFill>
              <a:latin typeface="Arial Black"/>
              <a:cs typeface="Arial Black"/>
            </a:endParaRPr>
          </a:p>
        </p:txBody>
      </p:sp>
    </p:spTree>
    <p:extLst>
      <p:ext uri="{BB962C8B-B14F-4D97-AF65-F5344CB8AC3E}">
        <p14:creationId xmlns:p14="http://schemas.microsoft.com/office/powerpoint/2010/main" val="4163307162"/>
      </p:ext>
    </p:extLst>
  </p:cSld>
  <p:clrMapOvr>
    <a:masterClrMapping/>
  </p:clrMapOvr>
  <p:transition spd="med">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3588" y="205978"/>
            <a:ext cx="8229600" cy="857250"/>
          </a:xfrm>
        </p:spPr>
        <p:txBody>
          <a:bodyPr>
            <a:normAutofit/>
          </a:bodyPr>
          <a:lstStyle/>
          <a:p>
            <a:r>
              <a:rPr lang="en-US" sz="2800" b="1" dirty="0" smtClean="0">
                <a:solidFill>
                  <a:srgbClr val="008BD1"/>
                </a:solidFill>
                <a:latin typeface="Arial"/>
                <a:cs typeface="Arial"/>
              </a:rPr>
              <a:t>EDUCATIONAL PROGRAMS</a:t>
            </a:r>
            <a:endParaRPr lang="en-US" sz="2800" b="1" dirty="0">
              <a:solidFill>
                <a:srgbClr val="008BD1"/>
              </a:solidFill>
              <a:latin typeface="Arial"/>
              <a:cs typeface="Arial"/>
            </a:endParaRPr>
          </a:p>
        </p:txBody>
      </p:sp>
      <p:sp>
        <p:nvSpPr>
          <p:cNvPr id="3" name="Content Placeholder 2"/>
          <p:cNvSpPr>
            <a:spLocks noGrp="1"/>
          </p:cNvSpPr>
          <p:nvPr>
            <p:ph sz="half" idx="2"/>
          </p:nvPr>
        </p:nvSpPr>
        <p:spPr>
          <a:xfrm>
            <a:off x="423712" y="1094600"/>
            <a:ext cx="4040188" cy="3706416"/>
          </a:xfrm>
          <a:gradFill>
            <a:gsLst>
              <a:gs pos="0">
                <a:srgbClr val="0054A6"/>
              </a:gs>
              <a:gs pos="100000">
                <a:srgbClr val="008BD1"/>
              </a:gs>
            </a:gsLst>
          </a:gradFill>
          <a:ln>
            <a:noFill/>
          </a:ln>
        </p:spPr>
        <p:style>
          <a:lnRef idx="1">
            <a:schemeClr val="dk1"/>
          </a:lnRef>
          <a:fillRef idx="3">
            <a:schemeClr val="dk1"/>
          </a:fillRef>
          <a:effectRef idx="2">
            <a:schemeClr val="dk1"/>
          </a:effectRef>
          <a:fontRef idx="minor">
            <a:schemeClr val="lt1"/>
          </a:fontRef>
        </p:style>
        <p:txBody>
          <a:bodyPr anchor="ctr">
            <a:noAutofit/>
          </a:bodyPr>
          <a:lstStyle/>
          <a:p>
            <a:pPr>
              <a:lnSpc>
                <a:spcPts val="1480"/>
              </a:lnSpc>
            </a:pPr>
            <a:r>
              <a:rPr lang="en-US" sz="1400" b="1" spc="70" dirty="0" smtClean="0">
                <a:solidFill>
                  <a:schemeClr val="bg1"/>
                </a:solidFill>
                <a:latin typeface="Arial" panose="020B0604020202020204" pitchFamily="34" charset="0"/>
                <a:cs typeface="Arial" panose="020B0604020202020204" pitchFamily="34" charset="0"/>
              </a:rPr>
              <a:t>CANCER</a:t>
            </a:r>
          </a:p>
          <a:p>
            <a:pPr lvl="1">
              <a:lnSpc>
                <a:spcPts val="1380"/>
              </a:lnSpc>
            </a:pPr>
            <a:r>
              <a:rPr lang="en-US" sz="1400" spc="70" dirty="0" smtClean="0">
                <a:solidFill>
                  <a:schemeClr val="bg1"/>
                </a:solidFill>
                <a:latin typeface="Arial" panose="020B0604020202020204" pitchFamily="34" charset="0"/>
                <a:cs typeface="Arial" panose="020B0604020202020204" pitchFamily="34" charset="0"/>
              </a:rPr>
              <a:t>Colorectal </a:t>
            </a:r>
          </a:p>
          <a:p>
            <a:pPr lvl="1">
              <a:lnSpc>
                <a:spcPts val="1380"/>
              </a:lnSpc>
            </a:pPr>
            <a:r>
              <a:rPr lang="en-US" sz="1400" spc="70" dirty="0" smtClean="0">
                <a:solidFill>
                  <a:schemeClr val="bg1"/>
                </a:solidFill>
                <a:latin typeface="Arial" panose="020B0604020202020204" pitchFamily="34" charset="0"/>
                <a:cs typeface="Arial" panose="020B0604020202020204" pitchFamily="34" charset="0"/>
              </a:rPr>
              <a:t>Endometrial </a:t>
            </a:r>
          </a:p>
          <a:p>
            <a:pPr lvl="1">
              <a:lnSpc>
                <a:spcPts val="1380"/>
              </a:lnSpc>
            </a:pPr>
            <a:r>
              <a:rPr lang="en-US" sz="1400" spc="70" dirty="0" smtClean="0">
                <a:solidFill>
                  <a:schemeClr val="bg1"/>
                </a:solidFill>
                <a:latin typeface="Arial" panose="020B0604020202020204" pitchFamily="34" charset="0"/>
                <a:cs typeface="Arial" panose="020B0604020202020204" pitchFamily="34" charset="0"/>
              </a:rPr>
              <a:t>Ovarian</a:t>
            </a:r>
          </a:p>
          <a:p>
            <a:pPr lvl="1">
              <a:lnSpc>
                <a:spcPts val="1380"/>
              </a:lnSpc>
            </a:pPr>
            <a:r>
              <a:rPr lang="en-US" sz="1400" spc="70" dirty="0" smtClean="0">
                <a:solidFill>
                  <a:schemeClr val="bg1"/>
                </a:solidFill>
                <a:latin typeface="Arial" panose="020B0604020202020204" pitchFamily="34" charset="0"/>
                <a:cs typeface="Arial" panose="020B0604020202020204" pitchFamily="34" charset="0"/>
              </a:rPr>
              <a:t>Breast </a:t>
            </a:r>
          </a:p>
          <a:p>
            <a:pPr lvl="1">
              <a:lnSpc>
                <a:spcPts val="1380"/>
              </a:lnSpc>
            </a:pPr>
            <a:r>
              <a:rPr lang="en-US" sz="1400" spc="70" dirty="0" smtClean="0">
                <a:solidFill>
                  <a:schemeClr val="bg1"/>
                </a:solidFill>
                <a:latin typeface="Arial" panose="020B0604020202020204" pitchFamily="34" charset="0"/>
                <a:cs typeface="Arial" panose="020B0604020202020204" pitchFamily="34" charset="0"/>
              </a:rPr>
              <a:t>Stereotactic Radiosurgery</a:t>
            </a:r>
          </a:p>
          <a:p>
            <a:pPr lvl="1">
              <a:lnSpc>
                <a:spcPts val="1380"/>
              </a:lnSpc>
            </a:pPr>
            <a:r>
              <a:rPr lang="en-US" sz="1400" spc="70" dirty="0" smtClean="0">
                <a:solidFill>
                  <a:schemeClr val="bg1"/>
                </a:solidFill>
                <a:latin typeface="Arial" panose="020B0604020202020204" pitchFamily="34" charset="0"/>
                <a:cs typeface="Arial" panose="020B0604020202020204" pitchFamily="34" charset="0"/>
              </a:rPr>
              <a:t>Lung</a:t>
            </a:r>
          </a:p>
          <a:p>
            <a:pPr>
              <a:lnSpc>
                <a:spcPts val="1880"/>
              </a:lnSpc>
            </a:pPr>
            <a:r>
              <a:rPr lang="en-US" sz="1400" b="1" spc="70" dirty="0" smtClean="0">
                <a:solidFill>
                  <a:schemeClr val="bg1"/>
                </a:solidFill>
                <a:latin typeface="Arial"/>
                <a:cs typeface="Arial"/>
              </a:rPr>
              <a:t>CARDIOLOGY, CT SURGERY AND TRANSPLANTATION</a:t>
            </a:r>
          </a:p>
          <a:p>
            <a:pPr lvl="1">
              <a:lnSpc>
                <a:spcPts val="1380"/>
              </a:lnSpc>
            </a:pPr>
            <a:r>
              <a:rPr lang="en-US" sz="1400" spc="70" dirty="0" smtClean="0">
                <a:solidFill>
                  <a:schemeClr val="bg1"/>
                </a:solidFill>
                <a:latin typeface="Arial" panose="020B0604020202020204" pitchFamily="34" charset="0"/>
                <a:cs typeface="Arial" panose="020B0604020202020204" pitchFamily="34" charset="0"/>
              </a:rPr>
              <a:t>Advanced Heart Failure and LVAD Heart Disease </a:t>
            </a:r>
          </a:p>
          <a:p>
            <a:pPr lvl="1">
              <a:lnSpc>
                <a:spcPts val="1380"/>
              </a:lnSpc>
            </a:pPr>
            <a:r>
              <a:rPr lang="en-US" sz="1400" spc="70" dirty="0" smtClean="0">
                <a:solidFill>
                  <a:schemeClr val="bg1"/>
                </a:solidFill>
                <a:latin typeface="Arial" panose="020B0604020202020204" pitchFamily="34" charset="0"/>
                <a:cs typeface="Arial" panose="020B0604020202020204" pitchFamily="34" charset="0"/>
              </a:rPr>
              <a:t>AFIB</a:t>
            </a:r>
          </a:p>
          <a:p>
            <a:pPr lvl="1">
              <a:lnSpc>
                <a:spcPts val="1380"/>
              </a:lnSpc>
            </a:pPr>
            <a:r>
              <a:rPr lang="en-US" sz="1400" spc="70" dirty="0" smtClean="0">
                <a:solidFill>
                  <a:schemeClr val="bg1"/>
                </a:solidFill>
                <a:latin typeface="Arial" panose="020B0604020202020204" pitchFamily="34" charset="0"/>
                <a:cs typeface="Arial" panose="020B0604020202020204" pitchFamily="34" charset="0"/>
              </a:rPr>
              <a:t>STEMI</a:t>
            </a:r>
          </a:p>
          <a:p>
            <a:pPr lvl="1">
              <a:lnSpc>
                <a:spcPts val="1380"/>
              </a:lnSpc>
            </a:pPr>
            <a:r>
              <a:rPr lang="en-US" sz="1400" spc="70" dirty="0" smtClean="0">
                <a:solidFill>
                  <a:schemeClr val="bg1"/>
                </a:solidFill>
                <a:latin typeface="Arial" panose="020B0604020202020204" pitchFamily="34" charset="0"/>
                <a:cs typeface="Arial" panose="020B0604020202020204" pitchFamily="34" charset="0"/>
              </a:rPr>
              <a:t>Pulmonary Hypertension</a:t>
            </a:r>
          </a:p>
          <a:p>
            <a:pPr lvl="1">
              <a:lnSpc>
                <a:spcPts val="1380"/>
              </a:lnSpc>
            </a:pPr>
            <a:r>
              <a:rPr lang="en-US" sz="1400" spc="70" dirty="0" smtClean="0">
                <a:solidFill>
                  <a:schemeClr val="bg1"/>
                </a:solidFill>
                <a:latin typeface="Arial" panose="020B0604020202020204" pitchFamily="34" charset="0"/>
                <a:cs typeface="Arial" panose="020B0604020202020204" pitchFamily="34" charset="0"/>
              </a:rPr>
              <a:t>Adult ECMO</a:t>
            </a:r>
          </a:p>
        </p:txBody>
      </p:sp>
      <p:sp>
        <p:nvSpPr>
          <p:cNvPr id="7" name="Content Placeholder 6"/>
          <p:cNvSpPr>
            <a:spLocks noGrp="1"/>
          </p:cNvSpPr>
          <p:nvPr>
            <p:ph sz="quarter" idx="4"/>
          </p:nvPr>
        </p:nvSpPr>
        <p:spPr>
          <a:xfrm>
            <a:off x="4718771" y="1094600"/>
            <a:ext cx="4041775" cy="3706416"/>
          </a:xfrm>
          <a:gradFill>
            <a:gsLst>
              <a:gs pos="0">
                <a:srgbClr val="0054A6"/>
              </a:gs>
              <a:gs pos="100000">
                <a:srgbClr val="008BD1"/>
              </a:gs>
            </a:gsLst>
          </a:gradFill>
          <a:ln>
            <a:noFill/>
          </a:ln>
        </p:spPr>
        <p:style>
          <a:lnRef idx="1">
            <a:schemeClr val="dk1"/>
          </a:lnRef>
          <a:fillRef idx="3">
            <a:schemeClr val="dk1"/>
          </a:fillRef>
          <a:effectRef idx="2">
            <a:schemeClr val="dk1"/>
          </a:effectRef>
          <a:fontRef idx="minor">
            <a:schemeClr val="lt1"/>
          </a:fontRef>
        </p:style>
        <p:txBody>
          <a:bodyPr anchor="ctr">
            <a:noAutofit/>
          </a:bodyPr>
          <a:lstStyle/>
          <a:p>
            <a:r>
              <a:rPr lang="en-US" sz="1400" b="1" spc="50" dirty="0" smtClean="0">
                <a:solidFill>
                  <a:schemeClr val="bg1"/>
                </a:solidFill>
                <a:latin typeface="Arial"/>
                <a:cs typeface="Arial"/>
              </a:rPr>
              <a:t>ED</a:t>
            </a:r>
            <a:endParaRPr lang="en-US" sz="1400" b="1" spc="50" dirty="0">
              <a:solidFill>
                <a:schemeClr val="bg1"/>
              </a:solidFill>
              <a:latin typeface="Arial"/>
              <a:cs typeface="Arial"/>
            </a:endParaRPr>
          </a:p>
          <a:p>
            <a:pPr lvl="1">
              <a:lnSpc>
                <a:spcPts val="1380"/>
              </a:lnSpc>
            </a:pPr>
            <a:r>
              <a:rPr lang="en-US" sz="1400" spc="50" dirty="0">
                <a:solidFill>
                  <a:schemeClr val="bg1"/>
                </a:solidFill>
                <a:latin typeface="Arial" panose="020B0604020202020204" pitchFamily="34" charset="0"/>
                <a:cs typeface="Arial" panose="020B0604020202020204" pitchFamily="34" charset="0"/>
              </a:rPr>
              <a:t>Pelvic Trauma </a:t>
            </a:r>
          </a:p>
          <a:p>
            <a:pPr lvl="1">
              <a:lnSpc>
                <a:spcPts val="1380"/>
              </a:lnSpc>
            </a:pPr>
            <a:r>
              <a:rPr lang="en-US" sz="1400" spc="50" dirty="0">
                <a:solidFill>
                  <a:schemeClr val="bg1"/>
                </a:solidFill>
                <a:latin typeface="Arial" panose="020B0604020202020204" pitchFamily="34" charset="0"/>
                <a:cs typeface="Arial" panose="020B0604020202020204" pitchFamily="34" charset="0"/>
              </a:rPr>
              <a:t>Pediatric Trauma – Golden Hour</a:t>
            </a:r>
          </a:p>
          <a:p>
            <a:pPr lvl="1">
              <a:lnSpc>
                <a:spcPts val="1380"/>
              </a:lnSpc>
            </a:pPr>
            <a:r>
              <a:rPr lang="en-US" sz="1400" spc="50" dirty="0">
                <a:solidFill>
                  <a:schemeClr val="bg1"/>
                </a:solidFill>
                <a:latin typeface="Arial" panose="020B0604020202020204" pitchFamily="34" charset="0"/>
                <a:cs typeface="Arial" panose="020B0604020202020204" pitchFamily="34" charset="0"/>
              </a:rPr>
              <a:t>Resuscitation and Intubation</a:t>
            </a:r>
          </a:p>
          <a:p>
            <a:pPr lvl="1">
              <a:lnSpc>
                <a:spcPts val="1380"/>
              </a:lnSpc>
            </a:pPr>
            <a:r>
              <a:rPr lang="en-US" sz="1400" spc="50" dirty="0" smtClean="0">
                <a:solidFill>
                  <a:schemeClr val="bg1"/>
                </a:solidFill>
                <a:latin typeface="Arial" panose="020B0604020202020204" pitchFamily="34" charset="0"/>
                <a:cs typeface="Arial" panose="020B0604020202020204" pitchFamily="34" charset="0"/>
              </a:rPr>
              <a:t>Identifying </a:t>
            </a:r>
            <a:r>
              <a:rPr lang="en-US" sz="1400" spc="50" dirty="0">
                <a:solidFill>
                  <a:schemeClr val="bg1"/>
                </a:solidFill>
                <a:latin typeface="Arial" panose="020B0604020202020204" pitchFamily="34" charset="0"/>
                <a:cs typeface="Arial" panose="020B0604020202020204" pitchFamily="34" charset="0"/>
              </a:rPr>
              <a:t>Shaken Baby </a:t>
            </a:r>
            <a:r>
              <a:rPr lang="en-US" sz="1400" spc="50" dirty="0" smtClean="0">
                <a:solidFill>
                  <a:schemeClr val="bg1"/>
                </a:solidFill>
                <a:latin typeface="Arial" panose="020B0604020202020204" pitchFamily="34" charset="0"/>
                <a:cs typeface="Arial" panose="020B0604020202020204" pitchFamily="34" charset="0"/>
              </a:rPr>
              <a:t>Syndrome</a:t>
            </a:r>
          </a:p>
          <a:p>
            <a:pPr marL="400050">
              <a:lnSpc>
                <a:spcPts val="2480"/>
              </a:lnSpc>
            </a:pPr>
            <a:r>
              <a:rPr lang="en-US" sz="1400" b="1" spc="50" dirty="0" smtClean="0">
                <a:solidFill>
                  <a:schemeClr val="bg1"/>
                </a:solidFill>
                <a:latin typeface="Arial"/>
                <a:cs typeface="Arial"/>
              </a:rPr>
              <a:t>PEDIATRICS</a:t>
            </a:r>
          </a:p>
          <a:p>
            <a:pPr marL="800100" lvl="1">
              <a:lnSpc>
                <a:spcPts val="1380"/>
              </a:lnSpc>
            </a:pPr>
            <a:r>
              <a:rPr lang="en-US" sz="1400" spc="50" dirty="0" smtClean="0">
                <a:solidFill>
                  <a:schemeClr val="bg1"/>
                </a:solidFill>
                <a:latin typeface="Arial" panose="020B0604020202020204" pitchFamily="34" charset="0"/>
                <a:cs typeface="Arial" panose="020B0604020202020204" pitchFamily="34" charset="0"/>
              </a:rPr>
              <a:t>Community Acquired MRSA </a:t>
            </a:r>
          </a:p>
          <a:p>
            <a:pPr marL="800100" lvl="1">
              <a:lnSpc>
                <a:spcPts val="1380"/>
              </a:lnSpc>
            </a:pPr>
            <a:r>
              <a:rPr lang="en-US" sz="1400" spc="50" dirty="0" smtClean="0">
                <a:solidFill>
                  <a:schemeClr val="bg1"/>
                </a:solidFill>
                <a:latin typeface="Arial" panose="020B0604020202020204" pitchFamily="34" charset="0"/>
                <a:cs typeface="Arial" panose="020B0604020202020204" pitchFamily="34" charset="0"/>
              </a:rPr>
              <a:t>Pediatric Sepsis</a:t>
            </a:r>
          </a:p>
          <a:p>
            <a:pPr marL="800100" lvl="1">
              <a:lnSpc>
                <a:spcPts val="1380"/>
              </a:lnSpc>
            </a:pPr>
            <a:r>
              <a:rPr lang="en-US" sz="1400" spc="50" dirty="0" smtClean="0">
                <a:solidFill>
                  <a:schemeClr val="bg1"/>
                </a:solidFill>
                <a:latin typeface="Arial" panose="020B0604020202020204" pitchFamily="34" charset="0"/>
                <a:cs typeface="Arial" panose="020B0604020202020204" pitchFamily="34" charset="0"/>
              </a:rPr>
              <a:t>Treatment of Pediatric Asthma</a:t>
            </a:r>
          </a:p>
          <a:p>
            <a:pPr marL="800100" lvl="1">
              <a:lnSpc>
                <a:spcPts val="1380"/>
              </a:lnSpc>
            </a:pPr>
            <a:r>
              <a:rPr lang="en-US" sz="1400" spc="50" dirty="0" smtClean="0">
                <a:solidFill>
                  <a:schemeClr val="bg1"/>
                </a:solidFill>
                <a:latin typeface="Arial" panose="020B0604020202020204" pitchFamily="34" charset="0"/>
                <a:cs typeface="Arial" panose="020B0604020202020204" pitchFamily="34" charset="0"/>
              </a:rPr>
              <a:t>Child Abuse</a:t>
            </a:r>
          </a:p>
          <a:p>
            <a:pPr marL="800100" lvl="1">
              <a:lnSpc>
                <a:spcPts val="1380"/>
              </a:lnSpc>
            </a:pPr>
            <a:r>
              <a:rPr lang="en-US" sz="1400" spc="50" dirty="0" smtClean="0">
                <a:solidFill>
                  <a:schemeClr val="bg1"/>
                </a:solidFill>
                <a:latin typeface="Arial" panose="020B0604020202020204" pitchFamily="34" charset="0"/>
                <a:cs typeface="Arial" panose="020B0604020202020204" pitchFamily="34" charset="0"/>
              </a:rPr>
              <a:t>Endocrinology </a:t>
            </a:r>
          </a:p>
          <a:p>
            <a:pPr marL="800100" lvl="1">
              <a:lnSpc>
                <a:spcPts val="1380"/>
              </a:lnSpc>
            </a:pPr>
            <a:r>
              <a:rPr lang="en-US" sz="1400" spc="50" dirty="0" smtClean="0">
                <a:solidFill>
                  <a:schemeClr val="bg1"/>
                </a:solidFill>
                <a:latin typeface="Arial" panose="020B0604020202020204" pitchFamily="34" charset="0"/>
                <a:cs typeface="Arial" panose="020B0604020202020204" pitchFamily="34" charset="0"/>
              </a:rPr>
              <a:t>Pediatric ECHO</a:t>
            </a:r>
          </a:p>
          <a:p>
            <a:pPr>
              <a:lnSpc>
                <a:spcPts val="2480"/>
              </a:lnSpc>
            </a:pPr>
            <a:r>
              <a:rPr lang="en-US" sz="1400" b="1" spc="50" dirty="0" smtClean="0">
                <a:solidFill>
                  <a:schemeClr val="bg1"/>
                </a:solidFill>
                <a:latin typeface="Arial"/>
                <a:cs typeface="Arial"/>
              </a:rPr>
              <a:t>NEUROLOGY AND NEUROSURGERY</a:t>
            </a:r>
          </a:p>
          <a:p>
            <a:pPr lvl="1"/>
            <a:r>
              <a:rPr lang="en-US" sz="1400" spc="50" dirty="0" smtClean="0">
                <a:solidFill>
                  <a:schemeClr val="bg1"/>
                </a:solidFill>
                <a:latin typeface="Arial" panose="020B0604020202020204" pitchFamily="34" charset="0"/>
                <a:cs typeface="Arial" panose="020B0604020202020204" pitchFamily="34" charset="0"/>
              </a:rPr>
              <a:t>Acute </a:t>
            </a:r>
            <a:r>
              <a:rPr lang="en-US" sz="1400" spc="50" dirty="0">
                <a:solidFill>
                  <a:schemeClr val="bg1"/>
                </a:solidFill>
                <a:latin typeface="Arial" panose="020B0604020202020204" pitchFamily="34" charset="0"/>
                <a:cs typeface="Arial" panose="020B0604020202020204" pitchFamily="34" charset="0"/>
              </a:rPr>
              <a:t>Stroke </a:t>
            </a:r>
            <a:r>
              <a:rPr lang="en-US" sz="1400" spc="50" dirty="0" smtClean="0">
                <a:solidFill>
                  <a:schemeClr val="bg1"/>
                </a:solidFill>
                <a:latin typeface="Arial" panose="020B0604020202020204" pitchFamily="34" charset="0"/>
                <a:cs typeface="Arial" panose="020B0604020202020204" pitchFamily="34" charset="0"/>
              </a:rPr>
              <a:t>Update</a:t>
            </a:r>
            <a:endParaRPr lang="en-US" sz="1400" spc="50" dirty="0"/>
          </a:p>
        </p:txBody>
      </p:sp>
    </p:spTree>
    <p:extLst>
      <p:ext uri="{BB962C8B-B14F-4D97-AF65-F5344CB8AC3E}">
        <p14:creationId xmlns:p14="http://schemas.microsoft.com/office/powerpoint/2010/main" val="1653926921"/>
      </p:ext>
    </p:extLst>
  </p:cSld>
  <p:clrMapOvr>
    <a:masterClrMapping/>
  </p:clrMapOvr>
  <p:transition spd="med">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063228"/>
            <a:ext cx="4038600" cy="3394472"/>
          </a:xfrm>
          <a:noFill/>
        </p:spPr>
        <p:txBody>
          <a:bodyPr>
            <a:normAutofit fontScale="70000" lnSpcReduction="20000"/>
          </a:bodyPr>
          <a:lstStyle/>
          <a:p>
            <a:pPr marL="0" indent="0">
              <a:buNone/>
            </a:pPr>
            <a:r>
              <a:rPr lang="en-US" sz="2400" b="1" dirty="0" smtClean="0">
                <a:solidFill>
                  <a:srgbClr val="4F81BD"/>
                </a:solidFill>
                <a:latin typeface="Arial" panose="020B0604020202020204" pitchFamily="34" charset="0"/>
                <a:cs typeface="Arial" panose="020B0604020202020204" pitchFamily="34" charset="0"/>
              </a:rPr>
              <a:t>Goals</a:t>
            </a:r>
          </a:p>
          <a:p>
            <a:pPr>
              <a:lnSpc>
                <a:spcPts val="2000"/>
              </a:lnSpc>
              <a:buFont typeface="Wingdings" pitchFamily="2" charset="2"/>
              <a:buChar char="q"/>
            </a:pPr>
            <a:r>
              <a:rPr lang="en-US" sz="1800" spc="50" dirty="0" smtClean="0">
                <a:latin typeface="Arial" panose="020B0604020202020204" pitchFamily="34" charset="0"/>
                <a:cs typeface="Arial" panose="020B0604020202020204" pitchFamily="34" charset="0"/>
              </a:rPr>
              <a:t>Increase identification of peripheral arterial (PAD) disease risk in the primary care and cardiology setting</a:t>
            </a:r>
          </a:p>
          <a:p>
            <a:pPr>
              <a:lnSpc>
                <a:spcPts val="2000"/>
              </a:lnSpc>
              <a:buFont typeface="Wingdings" pitchFamily="2" charset="2"/>
              <a:buChar char="q"/>
            </a:pPr>
            <a:r>
              <a:rPr lang="en-US" sz="1800" spc="50" dirty="0" smtClean="0">
                <a:latin typeface="Arial" panose="020B0604020202020204" pitchFamily="34" charset="0"/>
                <a:cs typeface="Arial" panose="020B0604020202020204" pitchFamily="34" charset="0"/>
              </a:rPr>
              <a:t>Develop simple patient self-screening tool to identify risk with MD input</a:t>
            </a:r>
          </a:p>
          <a:p>
            <a:pPr>
              <a:lnSpc>
                <a:spcPts val="2000"/>
              </a:lnSpc>
              <a:buFont typeface="Wingdings" pitchFamily="2" charset="2"/>
              <a:buChar char="q"/>
            </a:pPr>
            <a:r>
              <a:rPr lang="en-US" sz="1800" spc="50" dirty="0" smtClean="0">
                <a:latin typeface="Arial" panose="020B0604020202020204" pitchFamily="34" charset="0"/>
                <a:cs typeface="Arial" panose="020B0604020202020204" pitchFamily="34" charset="0"/>
              </a:rPr>
              <a:t>Increase use of non-invasive testing for high risk patients </a:t>
            </a:r>
          </a:p>
          <a:p>
            <a:pPr>
              <a:lnSpc>
                <a:spcPts val="2000"/>
              </a:lnSpc>
              <a:buFont typeface="Wingdings" pitchFamily="2" charset="2"/>
              <a:buChar char="q"/>
            </a:pPr>
            <a:r>
              <a:rPr lang="en-US" sz="1800" spc="50" dirty="0" smtClean="0">
                <a:latin typeface="Arial" panose="020B0604020202020204" pitchFamily="34" charset="0"/>
                <a:cs typeface="Arial" panose="020B0604020202020204" pitchFamily="34" charset="0"/>
              </a:rPr>
              <a:t>Grow PAD procedures and surgeries</a:t>
            </a:r>
          </a:p>
          <a:p>
            <a:pPr>
              <a:lnSpc>
                <a:spcPts val="2000"/>
              </a:lnSpc>
              <a:buFont typeface="Wingdings" pitchFamily="2" charset="2"/>
              <a:buChar char="q"/>
            </a:pPr>
            <a:r>
              <a:rPr lang="en-US" sz="1800" spc="50" dirty="0" smtClean="0">
                <a:latin typeface="Arial" panose="020B0604020202020204" pitchFamily="34" charset="0"/>
                <a:cs typeface="Arial" panose="020B0604020202020204" pitchFamily="34" charset="0"/>
              </a:rPr>
              <a:t>Grow public awareness    </a:t>
            </a:r>
          </a:p>
        </p:txBody>
      </p:sp>
      <p:sp>
        <p:nvSpPr>
          <p:cNvPr id="4" name="Content Placeholder 3"/>
          <p:cNvSpPr>
            <a:spLocks noGrp="1"/>
          </p:cNvSpPr>
          <p:nvPr>
            <p:ph sz="half" idx="2"/>
          </p:nvPr>
        </p:nvSpPr>
        <p:spPr>
          <a:xfrm>
            <a:off x="4648200" y="1063228"/>
            <a:ext cx="4038600" cy="3337322"/>
          </a:xfrm>
          <a:noFill/>
        </p:spPr>
        <p:txBody>
          <a:bodyPr>
            <a:normAutofit fontScale="70000" lnSpcReduction="20000"/>
          </a:bodyPr>
          <a:lstStyle/>
          <a:p>
            <a:pPr marL="0" indent="0">
              <a:buNone/>
            </a:pPr>
            <a:r>
              <a:rPr lang="en-US" sz="2400" b="1" dirty="0" smtClean="0">
                <a:solidFill>
                  <a:srgbClr val="4F81BD"/>
                </a:solidFill>
                <a:latin typeface="Arial" panose="020B0604020202020204" pitchFamily="34" charset="0"/>
                <a:cs typeface="Arial" panose="020B0604020202020204" pitchFamily="34" charset="0"/>
              </a:rPr>
              <a:t>Tactics</a:t>
            </a:r>
          </a:p>
          <a:p>
            <a:pPr lvl="0">
              <a:lnSpc>
                <a:spcPts val="2000"/>
              </a:lnSpc>
              <a:buFont typeface="Wingdings" pitchFamily="2" charset="2"/>
              <a:buChar char="q"/>
            </a:pPr>
            <a:r>
              <a:rPr lang="en-US" sz="1800" dirty="0" smtClean="0">
                <a:solidFill>
                  <a:srgbClr val="000000"/>
                </a:solidFill>
                <a:latin typeface="Arial" panose="020B0604020202020204" pitchFamily="34" charset="0"/>
                <a:cs typeface="Arial" panose="020B0604020202020204" pitchFamily="34" charset="0"/>
              </a:rPr>
              <a:t>Test self-screening tool in community setting</a:t>
            </a:r>
          </a:p>
          <a:p>
            <a:pPr>
              <a:lnSpc>
                <a:spcPts val="2000"/>
              </a:lnSpc>
              <a:buFont typeface="Wingdings" pitchFamily="2" charset="2"/>
              <a:buChar char="q"/>
            </a:pPr>
            <a:r>
              <a:rPr lang="en-US" sz="1800" dirty="0">
                <a:solidFill>
                  <a:srgbClr val="000000"/>
                </a:solidFill>
                <a:latin typeface="Arial" panose="020B0604020202020204" pitchFamily="34" charset="0"/>
                <a:cs typeface="Arial" panose="020B0604020202020204" pitchFamily="34" charset="0"/>
              </a:rPr>
              <a:t>Promote screening tool</a:t>
            </a:r>
          </a:p>
          <a:p>
            <a:pPr lvl="0">
              <a:lnSpc>
                <a:spcPts val="2000"/>
              </a:lnSpc>
              <a:buFont typeface="Wingdings" pitchFamily="2" charset="2"/>
              <a:buChar char="q"/>
            </a:pPr>
            <a:r>
              <a:rPr lang="en-US" sz="1800" dirty="0" smtClean="0">
                <a:solidFill>
                  <a:srgbClr val="000000"/>
                </a:solidFill>
                <a:latin typeface="Arial" panose="020B0604020202020204" pitchFamily="34" charset="0"/>
                <a:cs typeface="Arial" panose="020B0604020202020204" pitchFamily="34" charset="0"/>
              </a:rPr>
              <a:t>Physicians evaluate patient’s risk assessment and need for additional testing </a:t>
            </a:r>
            <a:endParaRPr lang="en-US" sz="1800" dirty="0">
              <a:solidFill>
                <a:srgbClr val="000000"/>
              </a:solidFill>
              <a:latin typeface="Arial" panose="020B0604020202020204" pitchFamily="34" charset="0"/>
              <a:cs typeface="Arial" panose="020B0604020202020204" pitchFamily="34" charset="0"/>
            </a:endParaRPr>
          </a:p>
          <a:p>
            <a:pPr lvl="0">
              <a:lnSpc>
                <a:spcPts val="2000"/>
              </a:lnSpc>
              <a:buFont typeface="Wingdings" pitchFamily="2" charset="2"/>
              <a:buChar char="q"/>
            </a:pPr>
            <a:r>
              <a:rPr lang="en-US" sz="1800" dirty="0" smtClean="0">
                <a:solidFill>
                  <a:srgbClr val="000000"/>
                </a:solidFill>
                <a:latin typeface="Arial" panose="020B0604020202020204" pitchFamily="34" charset="0"/>
                <a:cs typeface="Arial" panose="020B0604020202020204" pitchFamily="34" charset="0"/>
              </a:rPr>
              <a:t>Developed simple referral options for patients needing intervention</a:t>
            </a:r>
            <a:endParaRPr lang="en-US" sz="1800" dirty="0">
              <a:solidFill>
                <a:srgbClr val="000000"/>
              </a:solidFill>
              <a:latin typeface="Arial" panose="020B0604020202020204" pitchFamily="34" charset="0"/>
              <a:cs typeface="Arial" panose="020B0604020202020204" pitchFamily="34" charset="0"/>
            </a:endParaRPr>
          </a:p>
          <a:p>
            <a:pPr lvl="0">
              <a:lnSpc>
                <a:spcPts val="2000"/>
              </a:lnSpc>
              <a:buFont typeface="Wingdings" pitchFamily="2" charset="2"/>
              <a:buChar char="q"/>
            </a:pPr>
            <a:r>
              <a:rPr lang="en-US" sz="1800" dirty="0">
                <a:solidFill>
                  <a:srgbClr val="000000"/>
                </a:solidFill>
                <a:latin typeface="Arial" panose="020B0604020202020204" pitchFamily="34" charset="0"/>
                <a:cs typeface="Arial" panose="020B0604020202020204" pitchFamily="34" charset="0"/>
              </a:rPr>
              <a:t>Grow public awareness </a:t>
            </a:r>
            <a:r>
              <a:rPr lang="en-US" sz="1800" dirty="0" smtClean="0">
                <a:solidFill>
                  <a:srgbClr val="000000"/>
                </a:solidFill>
                <a:latin typeface="Arial" panose="020B0604020202020204" pitchFamily="34" charset="0"/>
                <a:cs typeface="Arial" panose="020B0604020202020204" pitchFamily="34" charset="0"/>
              </a:rPr>
              <a:t>through community health fairs, educational talks, web information, flyers</a:t>
            </a:r>
          </a:p>
          <a:p>
            <a:pPr lvl="0">
              <a:lnSpc>
                <a:spcPts val="2000"/>
              </a:lnSpc>
              <a:buFont typeface="Wingdings" pitchFamily="2" charset="2"/>
              <a:buChar char="q"/>
            </a:pPr>
            <a:r>
              <a:rPr lang="en-US" sz="1800" dirty="0" smtClean="0">
                <a:solidFill>
                  <a:srgbClr val="000000"/>
                </a:solidFill>
                <a:latin typeface="Arial" panose="020B0604020202020204" pitchFamily="34" charset="0"/>
                <a:cs typeface="Arial" panose="020B0604020202020204" pitchFamily="34" charset="0"/>
              </a:rPr>
              <a:t>Outreach </a:t>
            </a:r>
            <a:r>
              <a:rPr lang="en-US" sz="1400" dirty="0" smtClean="0">
                <a:solidFill>
                  <a:srgbClr val="000000"/>
                </a:solidFill>
                <a:latin typeface="Arial" panose="020B0604020202020204" pitchFamily="34" charset="0"/>
                <a:cs typeface="Arial" panose="020B0604020202020204" pitchFamily="34" charset="0"/>
              </a:rPr>
              <a:t>(example) </a:t>
            </a:r>
            <a:r>
              <a:rPr lang="en-US" sz="1800" dirty="0" smtClean="0">
                <a:solidFill>
                  <a:srgbClr val="000000"/>
                </a:solidFill>
                <a:latin typeface="Arial" panose="020B0604020202020204" pitchFamily="34" charset="0"/>
                <a:cs typeface="Arial" panose="020B0604020202020204" pitchFamily="34" charset="0"/>
              </a:rPr>
              <a:t>with vascular surgeons to meet potential referring physicians   </a:t>
            </a:r>
            <a:endParaRPr lang="en-US" sz="1800" dirty="0">
              <a:solidFill>
                <a:srgbClr val="000000"/>
              </a:solidFill>
              <a:latin typeface="Arial" panose="020B0604020202020204" pitchFamily="34" charset="0"/>
              <a:cs typeface="Arial" panose="020B0604020202020204" pitchFamily="34" charset="0"/>
            </a:endParaRPr>
          </a:p>
          <a:p>
            <a:pPr marL="0" indent="0">
              <a:buNone/>
            </a:pPr>
            <a:endParaRPr lang="en-US" sz="2400" dirty="0">
              <a:solidFill>
                <a:schemeClr val="accent2">
                  <a:lumMod val="75000"/>
                </a:schemeClr>
              </a:solidFill>
              <a:latin typeface="Gill Sans MT" pitchFamily="34" charset="0"/>
            </a:endParaRPr>
          </a:p>
        </p:txBody>
      </p:sp>
      <p:sp>
        <p:nvSpPr>
          <p:cNvPr id="5" name="Title 1"/>
          <p:cNvSpPr txBox="1">
            <a:spLocks/>
          </p:cNvSpPr>
          <p:nvPr/>
        </p:nvSpPr>
        <p:spPr>
          <a:xfrm>
            <a:off x="473588" y="205978"/>
            <a:ext cx="8229600" cy="85725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800" b="1" dirty="0" smtClean="0">
                <a:solidFill>
                  <a:srgbClr val="008BD1"/>
                </a:solidFill>
                <a:latin typeface="Arial"/>
                <a:cs typeface="Arial"/>
              </a:rPr>
              <a:t>GROWING – VASCULAR SURGERY</a:t>
            </a:r>
            <a:endParaRPr lang="en-US" sz="2800" b="1" dirty="0">
              <a:solidFill>
                <a:srgbClr val="008BD1"/>
              </a:solidFill>
              <a:latin typeface="Arial"/>
              <a:cs typeface="Arial"/>
            </a:endParaRPr>
          </a:p>
        </p:txBody>
      </p:sp>
      <p:pic>
        <p:nvPicPr>
          <p:cNvPr id="6" name="Picture 1"/>
          <p:cNvPicPr>
            <a:picLocks noChangeAspect="1"/>
          </p:cNvPicPr>
          <p:nvPr/>
        </p:nvPicPr>
        <p:blipFill>
          <a:blip r:embed="rId2"/>
          <a:stretch>
            <a:fillRect/>
          </a:stretch>
        </p:blipFill>
        <p:spPr bwMode="auto">
          <a:xfrm>
            <a:off x="7348486" y="4686596"/>
            <a:ext cx="1229425" cy="284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1"/>
          <p:cNvSpPr txBox="1">
            <a:spLocks/>
          </p:cNvSpPr>
          <p:nvPr/>
        </p:nvSpPr>
        <p:spPr>
          <a:xfrm>
            <a:off x="625988" y="282178"/>
            <a:ext cx="8137012" cy="704850"/>
          </a:xfrm>
          <a:prstGeom prst="rect">
            <a:avLst/>
          </a:prstGeom>
          <a:solidFill>
            <a:srgbClr val="008BD1"/>
          </a:solidFill>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800" b="1" dirty="0" smtClean="0">
                <a:solidFill>
                  <a:schemeClr val="bg1"/>
                </a:solidFill>
                <a:latin typeface="Arial"/>
                <a:cs typeface="Arial"/>
              </a:rPr>
              <a:t>GROWING VASCULAR SURGERY </a:t>
            </a:r>
            <a:endParaRPr lang="en-US" sz="2800" b="1" dirty="0">
              <a:solidFill>
                <a:schemeClr val="bg1"/>
              </a:solidFill>
              <a:latin typeface="Arial"/>
              <a:cs typeface="Arial"/>
            </a:endParaRPr>
          </a:p>
        </p:txBody>
      </p:sp>
    </p:spTree>
    <p:extLst>
      <p:ext uri="{BB962C8B-B14F-4D97-AF65-F5344CB8AC3E}">
        <p14:creationId xmlns:p14="http://schemas.microsoft.com/office/powerpoint/2010/main" val="3395533908"/>
      </p:ext>
    </p:extLst>
  </p:cSld>
  <p:clrMapOvr>
    <a:masterClrMapping/>
  </p:clrMapOvr>
  <p:transition spd="med">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438649" y="1344741"/>
            <a:ext cx="4442460" cy="2282677"/>
          </a:xfrm>
          <a:prstGeom prst="rect">
            <a:avLst/>
          </a:prstGeom>
          <a:solidFill>
            <a:srgbClr val="0054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1"/>
          <p:cNvPicPr>
            <a:picLocks noChangeAspect="1"/>
          </p:cNvPicPr>
          <p:nvPr/>
        </p:nvPicPr>
        <p:blipFill>
          <a:blip r:embed="rId3"/>
          <a:stretch>
            <a:fillRect/>
          </a:stretch>
        </p:blipFill>
        <p:spPr bwMode="auto">
          <a:xfrm>
            <a:off x="7348486" y="4686596"/>
            <a:ext cx="1229425" cy="284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4922520" y="716280"/>
            <a:ext cx="3474719" cy="338554"/>
          </a:xfrm>
          <a:prstGeom prst="rect">
            <a:avLst/>
          </a:prstGeom>
          <a:noFill/>
        </p:spPr>
        <p:txBody>
          <a:bodyPr wrap="square" rtlCol="0">
            <a:spAutoFit/>
          </a:bodyPr>
          <a:lstStyle/>
          <a:p>
            <a:r>
              <a:rPr lang="en-US" sz="1600" kern="0" dirty="0" smtClean="0">
                <a:solidFill>
                  <a:srgbClr val="0054A6"/>
                </a:solidFill>
                <a:latin typeface="Arial Black"/>
                <a:cs typeface="Arial Black"/>
              </a:rPr>
              <a:t>SELF ASSESMENT FOR PAD </a:t>
            </a:r>
            <a:endParaRPr lang="en-US" sz="1600" dirty="0">
              <a:solidFill>
                <a:srgbClr val="0054A6"/>
              </a:solidFill>
              <a:latin typeface="Arial Black"/>
              <a:cs typeface="Arial Black"/>
            </a:endParaRPr>
          </a:p>
        </p:txBody>
      </p:sp>
      <p:sp>
        <p:nvSpPr>
          <p:cNvPr id="9" name="TextBox 8"/>
          <p:cNvSpPr txBox="1"/>
          <p:nvPr/>
        </p:nvSpPr>
        <p:spPr>
          <a:xfrm>
            <a:off x="4846320" y="1641139"/>
            <a:ext cx="3971514" cy="1631216"/>
          </a:xfrm>
          <a:prstGeom prst="rect">
            <a:avLst/>
          </a:prstGeom>
          <a:noFill/>
        </p:spPr>
        <p:txBody>
          <a:bodyPr wrap="square" rtlCol="0">
            <a:spAutoFit/>
          </a:bodyPr>
          <a:lstStyle/>
          <a:p>
            <a:pPr marL="285750" indent="-285750">
              <a:lnSpc>
                <a:spcPts val="2040"/>
              </a:lnSpc>
              <a:buFont typeface="Arial" pitchFamily="34" charset="0"/>
              <a:buChar char="•"/>
            </a:pPr>
            <a:r>
              <a:rPr lang="en-US" sz="1400" spc="90" dirty="0" smtClean="0">
                <a:solidFill>
                  <a:schemeClr val="bg1"/>
                </a:solidFill>
                <a:latin typeface="Arial"/>
                <a:cs typeface="Arial"/>
              </a:rPr>
              <a:t>Introduce form to PCPs for use in waiting room</a:t>
            </a:r>
            <a:endParaRPr lang="en-US" sz="1400" spc="90" dirty="0">
              <a:solidFill>
                <a:schemeClr val="bg1"/>
              </a:solidFill>
              <a:latin typeface="Arial"/>
              <a:cs typeface="Arial"/>
            </a:endParaRPr>
          </a:p>
          <a:p>
            <a:pPr marL="285750" indent="-285750">
              <a:lnSpc>
                <a:spcPts val="2040"/>
              </a:lnSpc>
              <a:buFont typeface="Arial" pitchFamily="34" charset="0"/>
              <a:buChar char="•"/>
            </a:pPr>
            <a:r>
              <a:rPr lang="en-US" sz="1400" spc="90" dirty="0" smtClean="0">
                <a:solidFill>
                  <a:schemeClr val="bg1"/>
                </a:solidFill>
                <a:latin typeface="Arial"/>
                <a:cs typeface="Arial"/>
              </a:rPr>
              <a:t>Patient fills out while waiting to be called back</a:t>
            </a:r>
          </a:p>
          <a:p>
            <a:pPr marL="285750" indent="-285750">
              <a:lnSpc>
                <a:spcPts val="2040"/>
              </a:lnSpc>
              <a:buFont typeface="Arial" pitchFamily="34" charset="0"/>
              <a:buChar char="•"/>
            </a:pPr>
            <a:r>
              <a:rPr lang="en-US" sz="1400" spc="90" dirty="0" smtClean="0">
                <a:solidFill>
                  <a:schemeClr val="bg1"/>
                </a:solidFill>
                <a:latin typeface="Arial"/>
                <a:cs typeface="Arial"/>
              </a:rPr>
              <a:t>PCP refers patients to vascular surgeon as needed for consultation </a:t>
            </a:r>
            <a:endParaRPr lang="en-US" sz="1400" spc="90" dirty="0" smtClean="0">
              <a:solidFill>
                <a:schemeClr val="bg1"/>
              </a:solidFill>
              <a:latin typeface="Arial"/>
              <a:cs typeface="Arial"/>
            </a:endParaRPr>
          </a:p>
        </p:txBody>
      </p:sp>
      <p:sp>
        <p:nvSpPr>
          <p:cNvPr id="2" name="TextBox 1"/>
          <p:cNvSpPr txBox="1"/>
          <p:nvPr/>
        </p:nvSpPr>
        <p:spPr>
          <a:xfrm>
            <a:off x="723900" y="1271807"/>
            <a:ext cx="3017520" cy="369332"/>
          </a:xfrm>
          <a:prstGeom prst="rect">
            <a:avLst/>
          </a:prstGeom>
          <a:noFill/>
        </p:spPr>
        <p:txBody>
          <a:bodyPr wrap="square" rtlCol="0">
            <a:spAutoFit/>
          </a:bodyPr>
          <a:lstStyle/>
          <a:p>
            <a:endParaRPr lang="en-US" dirty="0"/>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2020" y="617591"/>
            <a:ext cx="3133407" cy="3736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97897739"/>
      </p:ext>
    </p:extLst>
  </p:cSld>
  <p:clrMapOvr>
    <a:masterClrMapping/>
  </p:clrMapOvr>
  <p:transition spd="med">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142935" y="1504462"/>
            <a:ext cx="4894385" cy="2373921"/>
          </a:xfrm>
          <a:prstGeom prst="rect">
            <a:avLst/>
          </a:prstGeom>
          <a:solidFill>
            <a:srgbClr val="0054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1"/>
          <p:cNvPicPr>
            <a:picLocks noChangeAspect="1"/>
          </p:cNvPicPr>
          <p:nvPr/>
        </p:nvPicPr>
        <p:blipFill>
          <a:blip r:embed="rId3"/>
          <a:stretch>
            <a:fillRect/>
          </a:stretch>
        </p:blipFill>
        <p:spPr bwMode="auto">
          <a:xfrm>
            <a:off x="7348486" y="4686596"/>
            <a:ext cx="1229425" cy="284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4044607" y="1087141"/>
            <a:ext cx="2612570" cy="369332"/>
          </a:xfrm>
          <a:prstGeom prst="rect">
            <a:avLst/>
          </a:prstGeom>
          <a:noFill/>
        </p:spPr>
        <p:txBody>
          <a:bodyPr wrap="square" rtlCol="0">
            <a:spAutoFit/>
          </a:bodyPr>
          <a:lstStyle/>
          <a:p>
            <a:r>
              <a:rPr lang="en-US" kern="0" dirty="0" smtClean="0">
                <a:solidFill>
                  <a:srgbClr val="0054A6"/>
                </a:solidFill>
                <a:latin typeface="Arial Black"/>
                <a:cs typeface="Arial Black"/>
              </a:rPr>
              <a:t>EDUCATION </a:t>
            </a:r>
            <a:endParaRPr lang="en-US" dirty="0">
              <a:solidFill>
                <a:srgbClr val="0054A6"/>
              </a:solidFill>
              <a:latin typeface="Arial Black"/>
              <a:cs typeface="Arial Black"/>
            </a:endParaRPr>
          </a:p>
        </p:txBody>
      </p:sp>
      <p:pic>
        <p:nvPicPr>
          <p:cNvPr id="7" name="Picture 6" descr="2 students.JPG"/>
          <p:cNvPicPr>
            <a:picLocks noChangeAspect="1"/>
          </p:cNvPicPr>
          <p:nvPr/>
        </p:nvPicPr>
        <p:blipFill rotWithShape="1">
          <a:blip r:embed="rId4">
            <a:extLst>
              <a:ext uri="{28A0092B-C50C-407E-A947-70E740481C1C}">
                <a14:useLocalDpi xmlns:a14="http://schemas.microsoft.com/office/drawing/2010/main" val="0"/>
              </a:ext>
            </a:extLst>
          </a:blip>
          <a:srcRect t="17939" b="6478"/>
          <a:stretch/>
        </p:blipFill>
        <p:spPr>
          <a:xfrm>
            <a:off x="480061" y="534049"/>
            <a:ext cx="3436620" cy="3910871"/>
          </a:xfrm>
          <a:prstGeom prst="rect">
            <a:avLst/>
          </a:prstGeom>
        </p:spPr>
      </p:pic>
      <p:sp>
        <p:nvSpPr>
          <p:cNvPr id="9" name="TextBox 8"/>
          <p:cNvSpPr txBox="1"/>
          <p:nvPr/>
        </p:nvSpPr>
        <p:spPr>
          <a:xfrm>
            <a:off x="4343527" y="1711509"/>
            <a:ext cx="4474307" cy="1915909"/>
          </a:xfrm>
          <a:prstGeom prst="rect">
            <a:avLst/>
          </a:prstGeom>
          <a:noFill/>
        </p:spPr>
        <p:txBody>
          <a:bodyPr wrap="square" rtlCol="0">
            <a:spAutoFit/>
          </a:bodyPr>
          <a:lstStyle/>
          <a:p>
            <a:pPr marL="171450" indent="-171450">
              <a:lnSpc>
                <a:spcPts val="2040"/>
              </a:lnSpc>
              <a:buFont typeface="Arial" pitchFamily="34" charset="0"/>
              <a:buChar char="•"/>
            </a:pPr>
            <a:r>
              <a:rPr lang="en-US" sz="1400" spc="90" dirty="0" smtClean="0">
                <a:solidFill>
                  <a:schemeClr val="bg1"/>
                </a:solidFill>
                <a:latin typeface="Arial"/>
                <a:cs typeface="Arial"/>
              </a:rPr>
              <a:t>CME or Non-CME – providers, nursing, first responders </a:t>
            </a:r>
          </a:p>
          <a:p>
            <a:pPr marL="171450" indent="-171450">
              <a:lnSpc>
                <a:spcPts val="2040"/>
              </a:lnSpc>
              <a:buFont typeface="Arial" pitchFamily="34" charset="0"/>
              <a:buChar char="•"/>
            </a:pPr>
            <a:endParaRPr lang="en-US" sz="1400" spc="90" dirty="0">
              <a:solidFill>
                <a:schemeClr val="bg1"/>
              </a:solidFill>
              <a:latin typeface="Arial"/>
              <a:cs typeface="Arial"/>
            </a:endParaRPr>
          </a:p>
          <a:p>
            <a:pPr marL="171450" indent="-171450">
              <a:lnSpc>
                <a:spcPts val="2040"/>
              </a:lnSpc>
              <a:buFont typeface="Arial" pitchFamily="34" charset="0"/>
              <a:buChar char="•"/>
            </a:pPr>
            <a:r>
              <a:rPr lang="en-US" sz="1400" spc="90" dirty="0" smtClean="0">
                <a:solidFill>
                  <a:schemeClr val="bg1"/>
                </a:solidFill>
                <a:latin typeface="Arial"/>
                <a:cs typeface="Arial"/>
              </a:rPr>
              <a:t>Engage medical staff to present on their area of specialty to small groups or large</a:t>
            </a:r>
          </a:p>
          <a:p>
            <a:pPr marL="171450" indent="-171450">
              <a:lnSpc>
                <a:spcPts val="2040"/>
              </a:lnSpc>
              <a:buFont typeface="Arial" pitchFamily="34" charset="0"/>
              <a:buChar char="•"/>
            </a:pPr>
            <a:endParaRPr lang="en-US" sz="1400" spc="90" dirty="0">
              <a:solidFill>
                <a:schemeClr val="bg1"/>
              </a:solidFill>
              <a:latin typeface="Arial"/>
              <a:cs typeface="Arial"/>
            </a:endParaRPr>
          </a:p>
          <a:p>
            <a:pPr marL="171450" indent="-171450">
              <a:lnSpc>
                <a:spcPts val="2040"/>
              </a:lnSpc>
              <a:buFont typeface="Arial" pitchFamily="34" charset="0"/>
              <a:buChar char="•"/>
            </a:pPr>
            <a:r>
              <a:rPr lang="en-US" sz="1400" spc="90" dirty="0" smtClean="0">
                <a:solidFill>
                  <a:schemeClr val="bg1"/>
                </a:solidFill>
                <a:latin typeface="Arial"/>
                <a:cs typeface="Arial"/>
              </a:rPr>
              <a:t>Involve nursing  </a:t>
            </a:r>
          </a:p>
        </p:txBody>
      </p:sp>
    </p:spTree>
    <p:extLst>
      <p:ext uri="{BB962C8B-B14F-4D97-AF65-F5344CB8AC3E}">
        <p14:creationId xmlns:p14="http://schemas.microsoft.com/office/powerpoint/2010/main" val="1097897739"/>
      </p:ext>
    </p:extLst>
  </p:cSld>
  <p:clrMapOvr>
    <a:masterClrMapping/>
  </p:clrMapOvr>
  <p:transition spd="med">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473588" y="230553"/>
            <a:ext cx="8229600" cy="498667"/>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400" b="1" dirty="0" smtClean="0">
                <a:solidFill>
                  <a:srgbClr val="008BD1"/>
                </a:solidFill>
                <a:latin typeface="Arial"/>
                <a:cs typeface="Arial"/>
              </a:rPr>
              <a:t>PHYSICIAN </a:t>
            </a:r>
            <a:r>
              <a:rPr lang="en-US" sz="2400" b="1" dirty="0" smtClean="0">
                <a:solidFill>
                  <a:srgbClr val="008BD1"/>
                </a:solidFill>
                <a:latin typeface="Arial"/>
                <a:cs typeface="Arial"/>
              </a:rPr>
              <a:t>LIAISONS</a:t>
            </a:r>
            <a:endParaRPr lang="en-US" sz="2400" b="1" dirty="0">
              <a:solidFill>
                <a:srgbClr val="008BD1"/>
              </a:solidFill>
              <a:latin typeface="Arial"/>
              <a:cs typeface="Arial"/>
            </a:endParaRP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80260" y="661763"/>
            <a:ext cx="5052060" cy="40658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23922326"/>
      </p:ext>
    </p:extLst>
  </p:cSld>
  <p:clrMapOvr>
    <a:masterClrMapping/>
  </p:clrMapOvr>
  <p:transition spd="med">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546638" y="3510789"/>
            <a:ext cx="2564325" cy="11118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30456" y="1073463"/>
            <a:ext cx="1066800" cy="10379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8" name="Content Placeholder 3"/>
          <p:cNvGraphicFramePr>
            <a:graphicFrameLocks/>
          </p:cNvGraphicFramePr>
          <p:nvPr>
            <p:extLst>
              <p:ext uri="{D42A27DB-BD31-4B8C-83A1-F6EECF244321}">
                <p14:modId xmlns:p14="http://schemas.microsoft.com/office/powerpoint/2010/main" val="1708996910"/>
              </p:ext>
            </p:extLst>
          </p:nvPr>
        </p:nvGraphicFramePr>
        <p:xfrm>
          <a:off x="2204542" y="1211619"/>
          <a:ext cx="4776612" cy="200967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10" name="Picture 4"/>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467563" y="1621399"/>
            <a:ext cx="838200" cy="671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8" name="Picture 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735439" y="3577963"/>
            <a:ext cx="1536882" cy="10956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524500" y="3320391"/>
            <a:ext cx="1341694" cy="1302233"/>
          </a:xfrm>
          <a:prstGeom prst="rect">
            <a:avLst/>
          </a:prstGeom>
        </p:spPr>
      </p:pic>
      <p:pic>
        <p:nvPicPr>
          <p:cNvPr id="3081" name="Picture 9"/>
          <p:cNvPicPr>
            <a:picLocks noChangeAspect="1" noChangeArrowheads="1"/>
          </p:cNvPicPr>
          <p:nvPr/>
        </p:nvPicPr>
        <p:blipFill rotWithShape="1">
          <a:blip r:embed="rId12">
            <a:extLst>
              <a:ext uri="{28A0092B-C50C-407E-A947-70E740481C1C}">
                <a14:useLocalDpi xmlns:a14="http://schemas.microsoft.com/office/drawing/2010/main" val="0"/>
              </a:ext>
            </a:extLst>
          </a:blip>
          <a:srcRect t="14443"/>
          <a:stretch/>
        </p:blipFill>
        <p:spPr bwMode="auto">
          <a:xfrm>
            <a:off x="6981154" y="3324294"/>
            <a:ext cx="1515438" cy="7765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2" name="Picture 10"/>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314851" y="4210816"/>
            <a:ext cx="849005" cy="580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3" name="Picture 11" descr="C:\Users\karigg3\Documents\World Congress\World Photos\RD-UKHC-site-example.jp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04801" y="1257150"/>
            <a:ext cx="1371599" cy="959305"/>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942350" y="1384191"/>
            <a:ext cx="1604639" cy="3209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5" name="Picture 13"/>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304801" y="2430887"/>
            <a:ext cx="1661652" cy="5882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8" name="Picture 16" descr="C:\Users\karigg3\AppData\Local\Microsoft\Windows\Temporary Internet Files\Content.IE5\BGB8IS1Q\map_of_lexington_ky[1].jpg"/>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5657418" y="1110799"/>
            <a:ext cx="1460682" cy="727598"/>
          </a:xfrm>
          <a:prstGeom prst="rect">
            <a:avLst/>
          </a:prstGeom>
          <a:noFill/>
          <a:extLst>
            <a:ext uri="{909E8E84-426E-40DD-AFC4-6F175D3DCCD1}">
              <a14:hiddenFill xmlns:a14="http://schemas.microsoft.com/office/drawing/2010/main">
                <a:solidFill>
                  <a:srgbClr val="FFFFFF"/>
                </a:solidFill>
              </a14:hiddenFill>
            </a:ext>
          </a:extLst>
        </p:spPr>
      </p:pic>
      <p:sp>
        <p:nvSpPr>
          <p:cNvPr id="16" name="Title 1"/>
          <p:cNvSpPr txBox="1">
            <a:spLocks/>
          </p:cNvSpPr>
          <p:nvPr/>
        </p:nvSpPr>
        <p:spPr>
          <a:xfrm>
            <a:off x="473588" y="205978"/>
            <a:ext cx="8229600" cy="85725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800" b="1" dirty="0" smtClean="0">
                <a:solidFill>
                  <a:srgbClr val="008BD1"/>
                </a:solidFill>
                <a:latin typeface="Arial"/>
                <a:cs typeface="Arial"/>
              </a:rPr>
              <a:t>TOOLS</a:t>
            </a:r>
            <a:endParaRPr lang="en-US" sz="2800" b="1" dirty="0">
              <a:solidFill>
                <a:srgbClr val="008BD1"/>
              </a:solidFill>
              <a:latin typeface="Arial"/>
              <a:cs typeface="Arial"/>
            </a:endParaRPr>
          </a:p>
        </p:txBody>
      </p:sp>
    </p:spTree>
    <p:extLst>
      <p:ext uri="{BB962C8B-B14F-4D97-AF65-F5344CB8AC3E}">
        <p14:creationId xmlns:p14="http://schemas.microsoft.com/office/powerpoint/2010/main" val="2383690205"/>
      </p:ext>
    </p:extLst>
  </p:cSld>
  <p:clrMapOvr>
    <a:masterClrMapping/>
  </p:clrMapOvr>
  <p:transition spd="med">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p:cNvPicPr>
            <a:picLocks noChangeAspect="1"/>
          </p:cNvPicPr>
          <p:nvPr/>
        </p:nvPicPr>
        <p:blipFill>
          <a:blip r:embed="rId3"/>
          <a:stretch>
            <a:fillRect/>
          </a:stretch>
        </p:blipFill>
        <p:spPr bwMode="auto">
          <a:xfrm>
            <a:off x="7348486" y="4686596"/>
            <a:ext cx="1229425" cy="284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64413" y="893096"/>
            <a:ext cx="4938364" cy="32663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ectangle 8"/>
          <p:cNvSpPr/>
          <p:nvPr/>
        </p:nvSpPr>
        <p:spPr>
          <a:xfrm>
            <a:off x="1" y="488592"/>
            <a:ext cx="3175000" cy="843644"/>
          </a:xfrm>
          <a:prstGeom prst="rect">
            <a:avLst/>
          </a:prstGeom>
          <a:solidFill>
            <a:srgbClr val="008B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p:cNvSpPr txBox="1"/>
          <p:nvPr/>
        </p:nvSpPr>
        <p:spPr>
          <a:xfrm>
            <a:off x="281216" y="730408"/>
            <a:ext cx="2612570" cy="369332"/>
          </a:xfrm>
          <a:prstGeom prst="rect">
            <a:avLst/>
          </a:prstGeom>
          <a:noFill/>
        </p:spPr>
        <p:txBody>
          <a:bodyPr wrap="square" rtlCol="0">
            <a:spAutoFit/>
          </a:bodyPr>
          <a:lstStyle/>
          <a:p>
            <a:pPr algn="r"/>
            <a:r>
              <a:rPr lang="en-US" kern="0" dirty="0" smtClean="0">
                <a:solidFill>
                  <a:schemeClr val="bg1"/>
                </a:solidFill>
                <a:latin typeface="Arial Black"/>
                <a:cs typeface="Arial Black"/>
              </a:rPr>
              <a:t>TOOLKIT</a:t>
            </a:r>
            <a:endParaRPr lang="en-US" dirty="0">
              <a:solidFill>
                <a:schemeClr val="bg1"/>
              </a:solidFill>
              <a:latin typeface="Arial Black"/>
              <a:cs typeface="Arial Black"/>
            </a:endParaRPr>
          </a:p>
        </p:txBody>
      </p:sp>
      <p:sp>
        <p:nvSpPr>
          <p:cNvPr id="8" name="TextBox 7"/>
          <p:cNvSpPr txBox="1"/>
          <p:nvPr/>
        </p:nvSpPr>
        <p:spPr>
          <a:xfrm>
            <a:off x="540774" y="1899334"/>
            <a:ext cx="2253226" cy="716863"/>
          </a:xfrm>
          <a:prstGeom prst="rect">
            <a:avLst/>
          </a:prstGeom>
          <a:noFill/>
        </p:spPr>
        <p:txBody>
          <a:bodyPr wrap="square" rtlCol="0">
            <a:spAutoFit/>
          </a:bodyPr>
          <a:lstStyle/>
          <a:p>
            <a:pPr>
              <a:lnSpc>
                <a:spcPts val="2460"/>
              </a:lnSpc>
            </a:pPr>
            <a:r>
              <a:rPr lang="en-US" b="1" spc="20" dirty="0" smtClean="0">
                <a:latin typeface="Arial"/>
                <a:cs typeface="Arial"/>
              </a:rPr>
              <a:t>Always have your toolkit ready! </a:t>
            </a:r>
            <a:endParaRPr lang="en-US" b="1" spc="20" dirty="0">
              <a:latin typeface="Arial"/>
              <a:cs typeface="Arial"/>
            </a:endParaRPr>
          </a:p>
        </p:txBody>
      </p:sp>
      <p:sp>
        <p:nvSpPr>
          <p:cNvPr id="11" name="TextBox 10"/>
          <p:cNvSpPr txBox="1"/>
          <p:nvPr/>
        </p:nvSpPr>
        <p:spPr>
          <a:xfrm>
            <a:off x="540774" y="2702301"/>
            <a:ext cx="2634227" cy="977191"/>
          </a:xfrm>
          <a:prstGeom prst="rect">
            <a:avLst/>
          </a:prstGeom>
          <a:noFill/>
        </p:spPr>
        <p:txBody>
          <a:bodyPr wrap="square" rtlCol="0">
            <a:spAutoFit/>
          </a:bodyPr>
          <a:lstStyle/>
          <a:p>
            <a:pPr>
              <a:lnSpc>
                <a:spcPts val="2260"/>
              </a:lnSpc>
            </a:pPr>
            <a:r>
              <a:rPr lang="en-US" sz="1400" spc="50" dirty="0" smtClean="0">
                <a:latin typeface="Arial"/>
                <a:cs typeface="Arial"/>
              </a:rPr>
              <a:t>Leadership support is </a:t>
            </a:r>
            <a:r>
              <a:rPr lang="en-US" sz="1400" spc="50" dirty="0" smtClean="0">
                <a:latin typeface="Arial"/>
                <a:cs typeface="Arial"/>
              </a:rPr>
              <a:t>helpful when </a:t>
            </a:r>
            <a:r>
              <a:rPr lang="en-US" sz="1400" spc="50" dirty="0" smtClean="0">
                <a:latin typeface="Arial"/>
                <a:cs typeface="Arial"/>
              </a:rPr>
              <a:t>building </a:t>
            </a:r>
            <a:r>
              <a:rPr lang="en-US" sz="1400" spc="50" dirty="0" smtClean="0">
                <a:latin typeface="Arial"/>
                <a:cs typeface="Arial"/>
              </a:rPr>
              <a:t>relationships with providers. </a:t>
            </a:r>
            <a:endParaRPr lang="en-US" sz="1400" spc="50" dirty="0">
              <a:latin typeface="Arial"/>
              <a:cs typeface="Arial"/>
            </a:endParaRPr>
          </a:p>
        </p:txBody>
      </p:sp>
    </p:spTree>
    <p:extLst>
      <p:ext uri="{BB962C8B-B14F-4D97-AF65-F5344CB8AC3E}">
        <p14:creationId xmlns:p14="http://schemas.microsoft.com/office/powerpoint/2010/main" val="2868886991"/>
      </p:ext>
    </p:extLst>
  </p:cSld>
  <p:clrMapOvr>
    <a:masterClrMapping/>
  </p:clrMapOvr>
  <p:transition spd="med">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008BD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alphaModFix amt="32000"/>
            <a:extLst>
              <a:ext uri="{BEBA8EAE-BF5A-486C-A8C5-ECC9F3942E4B}">
                <a14:imgProps xmlns:a14="http://schemas.microsoft.com/office/drawing/2010/main">
                  <a14:imgLayer r:embed="rId4">
                    <a14:imgEffect>
                      <a14:saturation sat="200000"/>
                    </a14:imgEffect>
                    <a14:imgEffect>
                      <a14:brightnessContrast bright="-11000"/>
                    </a14:imgEffect>
                  </a14:imgLayer>
                </a14:imgProps>
              </a:ext>
              <a:ext uri="{28A0092B-C50C-407E-A947-70E740481C1C}">
                <a14:useLocalDpi xmlns:a14="http://schemas.microsoft.com/office/drawing/2010/main" val="0"/>
              </a:ext>
            </a:extLst>
          </a:blip>
          <a:srcRect b="15466"/>
          <a:stretch/>
        </p:blipFill>
        <p:spPr>
          <a:xfrm>
            <a:off x="0" y="0"/>
            <a:ext cx="9144000" cy="5143501"/>
          </a:xfrm>
          <a:prstGeom prst="rect">
            <a:avLst/>
          </a:prstGeom>
        </p:spPr>
      </p:pic>
      <p:pic>
        <p:nvPicPr>
          <p:cNvPr id="5"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bwMode="auto">
          <a:xfrm>
            <a:off x="3039806" y="3021851"/>
            <a:ext cx="3228714" cy="824398"/>
          </a:xfrm>
          <a:prstGeom prst="rect">
            <a:avLst/>
          </a:prstGeom>
          <a:noFill/>
          <a:ln>
            <a:noFill/>
          </a:ln>
          <a:effectLst>
            <a:outerShdw blurRad="247650" dist="50800" dir="5400000" algn="t" rotWithShape="0">
              <a:prstClr val="black">
                <a:alpha val="61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343680" y="1952124"/>
            <a:ext cx="8428638" cy="769441"/>
          </a:xfrm>
          <a:prstGeom prst="rect">
            <a:avLst/>
          </a:prstGeom>
          <a:noFill/>
          <a:effectLst>
            <a:outerShdw blurRad="193675" dist="25400" dir="5400000" algn="t" rotWithShape="0">
              <a:prstClr val="black">
                <a:alpha val="37000"/>
              </a:prstClr>
            </a:outerShdw>
          </a:effectLst>
        </p:spPr>
        <p:txBody>
          <a:bodyPr wrap="square" rtlCol="0">
            <a:spAutoFit/>
          </a:bodyPr>
          <a:lstStyle/>
          <a:p>
            <a:pPr algn="ctr"/>
            <a:r>
              <a:rPr lang="en-US" sz="4400" b="1" spc="60" dirty="0" smtClean="0">
                <a:solidFill>
                  <a:schemeClr val="bg1"/>
                </a:solidFill>
                <a:latin typeface="Arial"/>
                <a:cs typeface="Arial"/>
              </a:rPr>
              <a:t>QUESTIONS &amp; DISCUSSION </a:t>
            </a:r>
            <a:endParaRPr lang="en-US" sz="4400" b="1" spc="60" dirty="0">
              <a:solidFill>
                <a:schemeClr val="bg1"/>
              </a:solidFill>
              <a:latin typeface="Arial"/>
              <a:cs typeface="Arial"/>
            </a:endParaRPr>
          </a:p>
        </p:txBody>
      </p:sp>
    </p:spTree>
  </p:cSld>
  <p:clrMapOvr>
    <a:masterClrMapping/>
  </p:clrMapOvr>
  <p:transition spd="med">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 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36834" cy="5143500"/>
          </a:xfrm>
          <a:prstGeom prst="rect">
            <a:avLst/>
          </a:prstGeom>
        </p:spPr>
      </p:pic>
      <p:pic>
        <p:nvPicPr>
          <p:cNvPr id="6" name="Picture 1"/>
          <p:cNvPicPr>
            <a:picLocks noChangeAspect="1"/>
          </p:cNvPicPr>
          <p:nvPr/>
        </p:nvPicPr>
        <p:blipFill>
          <a:blip r:embed="rId4"/>
          <a:stretch>
            <a:fillRect/>
          </a:stretch>
        </p:blipFill>
        <p:spPr bwMode="auto">
          <a:xfrm>
            <a:off x="7348486" y="4686596"/>
            <a:ext cx="1229425" cy="284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313992" y="301891"/>
            <a:ext cx="1955624" cy="461665"/>
          </a:xfrm>
          <a:prstGeom prst="rect">
            <a:avLst/>
          </a:prstGeom>
          <a:noFill/>
        </p:spPr>
        <p:txBody>
          <a:bodyPr wrap="square" rtlCol="0">
            <a:spAutoFit/>
          </a:bodyPr>
          <a:lstStyle/>
          <a:p>
            <a:r>
              <a:rPr lang="en-US" sz="2400" b="1" kern="0" dirty="0" smtClean="0">
                <a:solidFill>
                  <a:schemeClr val="bg1"/>
                </a:solidFill>
                <a:latin typeface="Arial"/>
                <a:cs typeface="Arial"/>
              </a:rPr>
              <a:t>SUMMARY </a:t>
            </a:r>
            <a:endParaRPr lang="en-US" sz="2400" b="1" dirty="0">
              <a:latin typeface="Arial"/>
              <a:cs typeface="Arial"/>
            </a:endParaRPr>
          </a:p>
        </p:txBody>
      </p:sp>
      <p:sp>
        <p:nvSpPr>
          <p:cNvPr id="10" name="Rectangle 9"/>
          <p:cNvSpPr/>
          <p:nvPr/>
        </p:nvSpPr>
        <p:spPr>
          <a:xfrm>
            <a:off x="383068" y="779944"/>
            <a:ext cx="1440707" cy="45719"/>
          </a:xfrm>
          <a:prstGeom prst="rect">
            <a:avLst/>
          </a:prstGeom>
          <a:solidFill>
            <a:srgbClr val="0054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p:cNvSpPr txBox="1"/>
          <p:nvPr/>
        </p:nvSpPr>
        <p:spPr>
          <a:xfrm>
            <a:off x="1142854" y="1459930"/>
            <a:ext cx="5108823" cy="1937710"/>
          </a:xfrm>
          <a:prstGeom prst="rect">
            <a:avLst/>
          </a:prstGeom>
          <a:noFill/>
          <a:effectLst/>
        </p:spPr>
        <p:txBody>
          <a:bodyPr wrap="square" rtlCol="0">
            <a:spAutoFit/>
          </a:bodyPr>
          <a:lstStyle/>
          <a:p>
            <a:pPr marL="285750" indent="-285750">
              <a:lnSpc>
                <a:spcPts val="3660"/>
              </a:lnSpc>
              <a:buClr>
                <a:srgbClr val="008BD1"/>
              </a:buClr>
              <a:buSzPct val="80000"/>
              <a:buFont typeface="Arial"/>
              <a:buChar char="►"/>
            </a:pPr>
            <a:r>
              <a:rPr lang="en-US" kern="0" spc="90" dirty="0" smtClean="0">
                <a:solidFill>
                  <a:schemeClr val="bg1"/>
                </a:solidFill>
                <a:latin typeface="Arial"/>
              </a:rPr>
              <a:t>How to build provider relationships</a:t>
            </a:r>
          </a:p>
          <a:p>
            <a:pPr marL="285750" indent="-285750">
              <a:lnSpc>
                <a:spcPts val="3660"/>
              </a:lnSpc>
              <a:buClr>
                <a:srgbClr val="008BD1"/>
              </a:buClr>
              <a:buSzPct val="80000"/>
              <a:buFont typeface="Arial"/>
              <a:buChar char="►"/>
            </a:pPr>
            <a:r>
              <a:rPr lang="en-US" kern="0" spc="90" dirty="0" smtClean="0">
                <a:solidFill>
                  <a:schemeClr val="bg1"/>
                </a:solidFill>
                <a:latin typeface="Arial"/>
              </a:rPr>
              <a:t>How to learn what providers want</a:t>
            </a:r>
          </a:p>
          <a:p>
            <a:pPr marL="285750" indent="-285750">
              <a:lnSpc>
                <a:spcPts val="3660"/>
              </a:lnSpc>
              <a:buClr>
                <a:srgbClr val="008BD1"/>
              </a:buClr>
              <a:buSzPct val="80000"/>
              <a:buFont typeface="Arial"/>
              <a:buChar char="►"/>
            </a:pPr>
            <a:r>
              <a:rPr lang="en-US" kern="0" spc="90" dirty="0" smtClean="0">
                <a:solidFill>
                  <a:schemeClr val="bg1"/>
                </a:solidFill>
                <a:latin typeface="Arial"/>
              </a:rPr>
              <a:t>Engaging others to assist you</a:t>
            </a:r>
          </a:p>
          <a:p>
            <a:pPr marL="285750" indent="-285750">
              <a:lnSpc>
                <a:spcPts val="3660"/>
              </a:lnSpc>
              <a:buClr>
                <a:srgbClr val="008BD1"/>
              </a:buClr>
              <a:buSzPct val="80000"/>
              <a:buFont typeface="Arial"/>
              <a:buChar char="►"/>
            </a:pPr>
            <a:r>
              <a:rPr lang="en-US" kern="0" spc="90" dirty="0" smtClean="0">
                <a:solidFill>
                  <a:schemeClr val="bg1"/>
                </a:solidFill>
                <a:latin typeface="Arial"/>
              </a:rPr>
              <a:t>Measuring Success – Examples</a:t>
            </a:r>
          </a:p>
        </p:txBody>
      </p:sp>
    </p:spTree>
    <p:extLst>
      <p:ext uri="{BB962C8B-B14F-4D97-AF65-F5344CB8AC3E}">
        <p14:creationId xmlns:p14="http://schemas.microsoft.com/office/powerpoint/2010/main" val="1934936745"/>
      </p:ext>
    </p:extLst>
  </p:cSld>
  <p:clrMapOvr>
    <a:masterClrMapping/>
  </p:clrMapOvr>
  <p:transition spd="med">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lide 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36834" cy="5143500"/>
          </a:xfrm>
          <a:prstGeom prst="rect">
            <a:avLst/>
          </a:prstGeom>
        </p:spPr>
      </p:pic>
      <p:pic>
        <p:nvPicPr>
          <p:cNvPr id="5" name="Picture 1"/>
          <p:cNvPicPr>
            <a:picLocks noChangeAspect="1"/>
          </p:cNvPicPr>
          <p:nvPr/>
        </p:nvPicPr>
        <p:blipFill>
          <a:blip r:embed="rId4"/>
          <a:stretch>
            <a:fillRect/>
          </a:stretch>
        </p:blipFill>
        <p:spPr bwMode="auto">
          <a:xfrm>
            <a:off x="7348486" y="4686596"/>
            <a:ext cx="1229425" cy="284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1" y="488592"/>
            <a:ext cx="3175000" cy="843644"/>
          </a:xfrm>
          <a:prstGeom prst="rect">
            <a:avLst/>
          </a:prstGeom>
          <a:solidFill>
            <a:srgbClr val="D1D3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p:cNvSpPr txBox="1"/>
          <p:nvPr/>
        </p:nvSpPr>
        <p:spPr>
          <a:xfrm>
            <a:off x="281216" y="730408"/>
            <a:ext cx="2612570" cy="646331"/>
          </a:xfrm>
          <a:prstGeom prst="rect">
            <a:avLst/>
          </a:prstGeom>
          <a:noFill/>
        </p:spPr>
        <p:txBody>
          <a:bodyPr wrap="square" rtlCol="0">
            <a:spAutoFit/>
          </a:bodyPr>
          <a:lstStyle/>
          <a:p>
            <a:pPr algn="r"/>
            <a:r>
              <a:rPr lang="en-US" kern="0" dirty="0" smtClean="0">
                <a:solidFill>
                  <a:srgbClr val="0054A6"/>
                </a:solidFill>
                <a:latin typeface="Arial Black"/>
                <a:cs typeface="Arial Black"/>
              </a:rPr>
              <a:t>BUILDING BLOCKS</a:t>
            </a:r>
          </a:p>
          <a:p>
            <a:pPr algn="r"/>
            <a:r>
              <a:rPr lang="en-US" kern="0" dirty="0" smtClean="0">
                <a:solidFill>
                  <a:srgbClr val="0054A6"/>
                </a:solidFill>
                <a:latin typeface="Arial Black"/>
                <a:cs typeface="Arial Black"/>
              </a:rPr>
              <a:t> </a:t>
            </a:r>
            <a:endParaRPr lang="en-US" dirty="0">
              <a:solidFill>
                <a:srgbClr val="0054A6"/>
              </a:solidFill>
              <a:latin typeface="Arial Black"/>
              <a:cs typeface="Arial Black"/>
            </a:endParaRPr>
          </a:p>
        </p:txBody>
      </p:sp>
      <p:sp>
        <p:nvSpPr>
          <p:cNvPr id="8" name="TextBox 7"/>
          <p:cNvSpPr txBox="1"/>
          <p:nvPr/>
        </p:nvSpPr>
        <p:spPr>
          <a:xfrm>
            <a:off x="4000254" y="1270311"/>
            <a:ext cx="3787140" cy="2609689"/>
          </a:xfrm>
          <a:prstGeom prst="rect">
            <a:avLst/>
          </a:prstGeom>
          <a:noFill/>
        </p:spPr>
        <p:txBody>
          <a:bodyPr wrap="square" rtlCol="0">
            <a:spAutoFit/>
          </a:bodyPr>
          <a:lstStyle/>
          <a:p>
            <a:pPr marL="285750" indent="-285750">
              <a:lnSpc>
                <a:spcPts val="2460"/>
              </a:lnSpc>
              <a:buFont typeface="Arial" pitchFamily="34" charset="0"/>
              <a:buChar char="•"/>
            </a:pPr>
            <a:r>
              <a:rPr lang="en-US" spc="90" dirty="0" smtClean="0">
                <a:solidFill>
                  <a:schemeClr val="bg1"/>
                </a:solidFill>
                <a:latin typeface="Arial" panose="020B0604020202020204" pitchFamily="34" charset="0"/>
                <a:cs typeface="Arial" panose="020B0604020202020204" pitchFamily="34" charset="0"/>
              </a:rPr>
              <a:t>Leadership </a:t>
            </a:r>
          </a:p>
          <a:p>
            <a:pPr marL="285750" indent="-285750">
              <a:lnSpc>
                <a:spcPts val="2460"/>
              </a:lnSpc>
              <a:buFont typeface="Arial" pitchFamily="34" charset="0"/>
              <a:buChar char="•"/>
            </a:pPr>
            <a:r>
              <a:rPr lang="en-US" spc="90" dirty="0" smtClean="0">
                <a:solidFill>
                  <a:schemeClr val="bg1"/>
                </a:solidFill>
                <a:latin typeface="Arial" panose="020B0604020202020204" pitchFamily="34" charset="0"/>
                <a:cs typeface="Arial" panose="020B0604020202020204" pitchFamily="34" charset="0"/>
              </a:rPr>
              <a:t>Goals</a:t>
            </a:r>
          </a:p>
          <a:p>
            <a:pPr marL="285750" indent="-285750">
              <a:lnSpc>
                <a:spcPts val="2460"/>
              </a:lnSpc>
              <a:buFont typeface="Arial" pitchFamily="34" charset="0"/>
              <a:buChar char="•"/>
            </a:pPr>
            <a:r>
              <a:rPr lang="en-US" spc="90" dirty="0" smtClean="0">
                <a:solidFill>
                  <a:schemeClr val="bg1"/>
                </a:solidFill>
                <a:latin typeface="Arial" panose="020B0604020202020204" pitchFamily="34" charset="0"/>
                <a:cs typeface="Arial" panose="020B0604020202020204" pitchFamily="34" charset="0"/>
              </a:rPr>
              <a:t>Strengths/Weaknesses</a:t>
            </a:r>
            <a:endParaRPr lang="en-US" spc="90" dirty="0">
              <a:solidFill>
                <a:schemeClr val="bg1"/>
              </a:solidFill>
              <a:latin typeface="Arial" panose="020B0604020202020204" pitchFamily="34" charset="0"/>
              <a:cs typeface="Arial" panose="020B0604020202020204" pitchFamily="34" charset="0"/>
            </a:endParaRPr>
          </a:p>
          <a:p>
            <a:pPr marL="285750" indent="-285750">
              <a:lnSpc>
                <a:spcPts val="2460"/>
              </a:lnSpc>
              <a:buFont typeface="Arial" pitchFamily="34" charset="0"/>
              <a:buChar char="•"/>
            </a:pPr>
            <a:r>
              <a:rPr lang="en-US" spc="90" dirty="0" smtClean="0">
                <a:solidFill>
                  <a:schemeClr val="bg1"/>
                </a:solidFill>
                <a:latin typeface="Arial" panose="020B0604020202020204" pitchFamily="34" charset="0"/>
                <a:cs typeface="Arial" panose="020B0604020202020204" pitchFamily="34" charset="0"/>
              </a:rPr>
              <a:t>Engagement </a:t>
            </a:r>
          </a:p>
          <a:p>
            <a:pPr marL="285750" indent="-285750">
              <a:lnSpc>
                <a:spcPts val="2460"/>
              </a:lnSpc>
              <a:buFont typeface="Arial" pitchFamily="34" charset="0"/>
              <a:buChar char="•"/>
            </a:pPr>
            <a:r>
              <a:rPr lang="en-US" spc="90" dirty="0">
                <a:solidFill>
                  <a:schemeClr val="bg1"/>
                </a:solidFill>
                <a:latin typeface="Arial" panose="020B0604020202020204" pitchFamily="34" charset="0"/>
                <a:cs typeface="Arial" panose="020B0604020202020204" pitchFamily="34" charset="0"/>
              </a:rPr>
              <a:t>Education </a:t>
            </a:r>
          </a:p>
          <a:p>
            <a:pPr marL="285750" indent="-285750">
              <a:lnSpc>
                <a:spcPts val="2460"/>
              </a:lnSpc>
              <a:buFont typeface="Arial" pitchFamily="34" charset="0"/>
              <a:buChar char="•"/>
            </a:pPr>
            <a:r>
              <a:rPr lang="en-US" spc="90" dirty="0" smtClean="0">
                <a:solidFill>
                  <a:schemeClr val="bg1"/>
                </a:solidFill>
                <a:latin typeface="Arial" panose="020B0604020202020204" pitchFamily="34" charset="0"/>
                <a:cs typeface="Arial" panose="020B0604020202020204" pitchFamily="34" charset="0"/>
              </a:rPr>
              <a:t>Surveys</a:t>
            </a:r>
          </a:p>
          <a:p>
            <a:pPr marL="285750" indent="-285750">
              <a:lnSpc>
                <a:spcPts val="2460"/>
              </a:lnSpc>
              <a:buFont typeface="Arial" pitchFamily="34" charset="0"/>
              <a:buChar char="•"/>
            </a:pPr>
            <a:r>
              <a:rPr lang="en-US" spc="90" dirty="0" smtClean="0">
                <a:solidFill>
                  <a:schemeClr val="bg1"/>
                </a:solidFill>
                <a:latin typeface="Arial" panose="020B0604020202020204" pitchFamily="34" charset="0"/>
                <a:cs typeface="Arial" panose="020B0604020202020204" pitchFamily="34" charset="0"/>
              </a:rPr>
              <a:t>Examples</a:t>
            </a:r>
          </a:p>
          <a:p>
            <a:pPr marL="285750" indent="-285750">
              <a:lnSpc>
                <a:spcPts val="2460"/>
              </a:lnSpc>
              <a:buFont typeface="Arial" pitchFamily="34" charset="0"/>
              <a:buChar char="•"/>
            </a:pPr>
            <a:r>
              <a:rPr lang="en-US" spc="90" dirty="0" smtClean="0">
                <a:solidFill>
                  <a:schemeClr val="bg1"/>
                </a:solidFill>
                <a:latin typeface="Arial" panose="020B0604020202020204" pitchFamily="34" charset="0"/>
                <a:cs typeface="Arial" panose="020B0604020202020204" pitchFamily="34" charset="0"/>
              </a:rPr>
              <a:t>Toolkit </a:t>
            </a:r>
            <a:endParaRPr lang="en-US" spc="9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11509488"/>
      </p:ext>
    </p:extLst>
  </p:cSld>
  <p:clrMapOvr>
    <a:masterClrMapping/>
  </p:clrMapOvr>
  <p:transition spd="med">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lide 4.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3999" cy="5147534"/>
          </a:xfrm>
          <a:prstGeom prst="rect">
            <a:avLst/>
          </a:prstGeom>
        </p:spPr>
      </p:pic>
      <p:pic>
        <p:nvPicPr>
          <p:cNvPr id="5" name="Picture 1"/>
          <p:cNvPicPr>
            <a:picLocks noChangeAspect="1"/>
          </p:cNvPicPr>
          <p:nvPr/>
        </p:nvPicPr>
        <p:blipFill>
          <a:blip r:embed="rId4"/>
          <a:stretch>
            <a:fillRect/>
          </a:stretch>
        </p:blipFill>
        <p:spPr bwMode="auto">
          <a:xfrm>
            <a:off x="7348486" y="4686596"/>
            <a:ext cx="1229425" cy="284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322330" y="869015"/>
            <a:ext cx="6093362" cy="656590"/>
          </a:xfrm>
          <a:prstGeom prst="rect">
            <a:avLst/>
          </a:prstGeom>
          <a:noFill/>
        </p:spPr>
        <p:txBody>
          <a:bodyPr wrap="square" rtlCol="0">
            <a:spAutoFit/>
          </a:bodyPr>
          <a:lstStyle/>
          <a:p>
            <a:pPr>
              <a:lnSpc>
                <a:spcPts val="2240"/>
              </a:lnSpc>
            </a:pPr>
            <a:r>
              <a:rPr lang="en-US" sz="1600" kern="0" spc="90" dirty="0" smtClean="0">
                <a:solidFill>
                  <a:schemeClr val="bg1"/>
                </a:solidFill>
                <a:latin typeface="Arial"/>
              </a:rPr>
              <a:t>Gaining </a:t>
            </a:r>
            <a:r>
              <a:rPr lang="en-US" sz="1600" kern="0" spc="90" dirty="0" smtClean="0">
                <a:solidFill>
                  <a:schemeClr val="bg1"/>
                </a:solidFill>
                <a:latin typeface="Arial"/>
              </a:rPr>
              <a:t>support from health </a:t>
            </a:r>
            <a:r>
              <a:rPr lang="en-US" sz="1600" kern="0" spc="90" dirty="0" smtClean="0">
                <a:solidFill>
                  <a:schemeClr val="bg1"/>
                </a:solidFill>
                <a:latin typeface="Arial"/>
              </a:rPr>
              <a:t>facility leaders and providers is </a:t>
            </a:r>
            <a:r>
              <a:rPr lang="en-US" sz="1600" kern="0" spc="90" dirty="0" smtClean="0">
                <a:solidFill>
                  <a:schemeClr val="bg1"/>
                </a:solidFill>
                <a:latin typeface="Arial"/>
              </a:rPr>
              <a:t>key to building relationships</a:t>
            </a:r>
            <a:endParaRPr lang="en-US" sz="1600" kern="0" spc="90" dirty="0">
              <a:solidFill>
                <a:schemeClr val="bg1"/>
              </a:solidFill>
              <a:latin typeface="Arial"/>
            </a:endParaRPr>
          </a:p>
        </p:txBody>
      </p:sp>
      <p:sp>
        <p:nvSpPr>
          <p:cNvPr id="13" name="TextBox 12"/>
          <p:cNvSpPr txBox="1"/>
          <p:nvPr/>
        </p:nvSpPr>
        <p:spPr>
          <a:xfrm>
            <a:off x="814600" y="1773024"/>
            <a:ext cx="5108823" cy="1937710"/>
          </a:xfrm>
          <a:prstGeom prst="rect">
            <a:avLst/>
          </a:prstGeom>
          <a:noFill/>
          <a:effectLst/>
        </p:spPr>
        <p:txBody>
          <a:bodyPr wrap="square" rtlCol="0">
            <a:spAutoFit/>
          </a:bodyPr>
          <a:lstStyle/>
          <a:p>
            <a:pPr marL="285750" indent="-285750">
              <a:lnSpc>
                <a:spcPts val="3660"/>
              </a:lnSpc>
              <a:buClr>
                <a:srgbClr val="008BD1"/>
              </a:buClr>
              <a:buSzPct val="80000"/>
              <a:buFont typeface="Arial"/>
              <a:buChar char="►"/>
            </a:pPr>
            <a:r>
              <a:rPr lang="en-US" kern="0" spc="90" dirty="0" smtClean="0">
                <a:solidFill>
                  <a:schemeClr val="bg1"/>
                </a:solidFill>
                <a:latin typeface="Arial"/>
              </a:rPr>
              <a:t>Identify goals</a:t>
            </a:r>
          </a:p>
          <a:p>
            <a:pPr marL="285750" indent="-285750">
              <a:lnSpc>
                <a:spcPts val="3660"/>
              </a:lnSpc>
              <a:buClr>
                <a:srgbClr val="008BD1"/>
              </a:buClr>
              <a:buSzPct val="80000"/>
              <a:buFont typeface="Arial"/>
              <a:buChar char="►"/>
            </a:pPr>
            <a:r>
              <a:rPr lang="en-US" kern="0" spc="90" dirty="0" smtClean="0">
                <a:solidFill>
                  <a:schemeClr val="bg1"/>
                </a:solidFill>
                <a:latin typeface="Arial"/>
              </a:rPr>
              <a:t>Set Timelines</a:t>
            </a:r>
          </a:p>
          <a:p>
            <a:pPr marL="285750" indent="-285750">
              <a:lnSpc>
                <a:spcPts val="3660"/>
              </a:lnSpc>
              <a:buClr>
                <a:srgbClr val="008BD1"/>
              </a:buClr>
              <a:buSzPct val="80000"/>
              <a:buFont typeface="Arial"/>
              <a:buChar char="►"/>
            </a:pPr>
            <a:r>
              <a:rPr lang="en-US" kern="0" spc="90" dirty="0" smtClean="0">
                <a:solidFill>
                  <a:schemeClr val="bg1"/>
                </a:solidFill>
                <a:latin typeface="Arial"/>
              </a:rPr>
              <a:t>Measuring Success</a:t>
            </a:r>
          </a:p>
          <a:p>
            <a:pPr marL="285750" indent="-285750">
              <a:lnSpc>
                <a:spcPts val="3660"/>
              </a:lnSpc>
              <a:buClr>
                <a:srgbClr val="008BD1"/>
              </a:buClr>
              <a:buSzPct val="80000"/>
              <a:buFont typeface="Arial"/>
              <a:buChar char="►"/>
            </a:pPr>
            <a:r>
              <a:rPr lang="en-US" kern="0" spc="90" dirty="0" smtClean="0">
                <a:solidFill>
                  <a:schemeClr val="bg1"/>
                </a:solidFill>
                <a:latin typeface="Arial"/>
              </a:rPr>
              <a:t>Follow up</a:t>
            </a:r>
          </a:p>
        </p:txBody>
      </p:sp>
      <p:sp>
        <p:nvSpPr>
          <p:cNvPr id="14" name="TextBox 13"/>
          <p:cNvSpPr txBox="1"/>
          <p:nvPr/>
        </p:nvSpPr>
        <p:spPr>
          <a:xfrm>
            <a:off x="313991" y="301891"/>
            <a:ext cx="2275169" cy="461665"/>
          </a:xfrm>
          <a:prstGeom prst="rect">
            <a:avLst/>
          </a:prstGeom>
          <a:noFill/>
        </p:spPr>
        <p:txBody>
          <a:bodyPr wrap="square" rtlCol="0">
            <a:spAutoFit/>
          </a:bodyPr>
          <a:lstStyle/>
          <a:p>
            <a:r>
              <a:rPr lang="en-US" sz="2400" b="1" kern="0" dirty="0" smtClean="0">
                <a:solidFill>
                  <a:schemeClr val="bg1"/>
                </a:solidFill>
                <a:latin typeface="Arial"/>
                <a:cs typeface="Arial"/>
              </a:rPr>
              <a:t>LEADERSHIP</a:t>
            </a:r>
            <a:endParaRPr lang="en-US" sz="2400" b="1" dirty="0">
              <a:latin typeface="Arial"/>
              <a:cs typeface="Arial"/>
            </a:endParaRPr>
          </a:p>
        </p:txBody>
      </p:sp>
      <p:sp>
        <p:nvSpPr>
          <p:cNvPr id="15" name="Rectangle 14"/>
          <p:cNvSpPr/>
          <p:nvPr/>
        </p:nvSpPr>
        <p:spPr>
          <a:xfrm>
            <a:off x="383068" y="779944"/>
            <a:ext cx="1440707" cy="45719"/>
          </a:xfrm>
          <a:prstGeom prst="rect">
            <a:avLst/>
          </a:prstGeom>
          <a:solidFill>
            <a:srgbClr val="0054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149602320"/>
      </p:ext>
    </p:extLst>
  </p:cSld>
  <p:clrMapOvr>
    <a:masterClrMapping/>
  </p:clrMapOvr>
  <p:transition spd="med">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Slide 3.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36834" cy="5143500"/>
          </a:xfrm>
          <a:prstGeom prst="rect">
            <a:avLst/>
          </a:prstGeom>
        </p:spPr>
      </p:pic>
      <p:pic>
        <p:nvPicPr>
          <p:cNvPr id="5" name="Picture 1"/>
          <p:cNvPicPr>
            <a:picLocks noChangeAspect="1"/>
          </p:cNvPicPr>
          <p:nvPr/>
        </p:nvPicPr>
        <p:blipFill>
          <a:blip r:embed="rId4"/>
          <a:stretch>
            <a:fillRect/>
          </a:stretch>
        </p:blipFill>
        <p:spPr bwMode="auto">
          <a:xfrm>
            <a:off x="7348486" y="4686596"/>
            <a:ext cx="1229425" cy="284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p:nvSpPr>
        <p:spPr>
          <a:xfrm>
            <a:off x="0" y="0"/>
            <a:ext cx="9143999" cy="1130710"/>
          </a:xfrm>
          <a:prstGeom prst="rect">
            <a:avLst/>
          </a:prstGeom>
          <a:solidFill>
            <a:srgbClr val="008B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p:cNvSpPr txBox="1"/>
          <p:nvPr/>
        </p:nvSpPr>
        <p:spPr>
          <a:xfrm>
            <a:off x="502443" y="1722197"/>
            <a:ext cx="4192459" cy="2108269"/>
          </a:xfrm>
          <a:prstGeom prst="rect">
            <a:avLst/>
          </a:prstGeom>
          <a:noFill/>
        </p:spPr>
        <p:txBody>
          <a:bodyPr wrap="square" numCol="1" spcCol="365760" rtlCol="0">
            <a:spAutoFit/>
          </a:bodyPr>
          <a:lstStyle/>
          <a:p>
            <a:pPr marL="171450" indent="-171450">
              <a:lnSpc>
                <a:spcPts val="2640"/>
              </a:lnSpc>
              <a:buFont typeface="Arial" pitchFamily="34" charset="0"/>
              <a:buChar char="•"/>
            </a:pPr>
            <a:r>
              <a:rPr lang="en-US" sz="1600" kern="0" spc="90" dirty="0" smtClean="0">
                <a:solidFill>
                  <a:schemeClr val="bg1"/>
                </a:solidFill>
                <a:latin typeface="Arial"/>
                <a:cs typeface="Arial"/>
              </a:rPr>
              <a:t>Develop realistic timeline – adjust as needed </a:t>
            </a:r>
          </a:p>
          <a:p>
            <a:pPr marL="171450" indent="-171450">
              <a:lnSpc>
                <a:spcPts val="2640"/>
              </a:lnSpc>
              <a:buFont typeface="Arial" pitchFamily="34" charset="0"/>
              <a:buChar char="•"/>
            </a:pPr>
            <a:r>
              <a:rPr lang="en-US" sz="1600" kern="0" spc="90" dirty="0" smtClean="0">
                <a:solidFill>
                  <a:schemeClr val="bg1"/>
                </a:solidFill>
                <a:latin typeface="Arial"/>
                <a:cs typeface="Arial"/>
              </a:rPr>
              <a:t>Check your status on goals at regular intervals</a:t>
            </a:r>
            <a:endParaRPr lang="en-US" sz="1600" kern="0" spc="90" dirty="0">
              <a:solidFill>
                <a:schemeClr val="bg1"/>
              </a:solidFill>
              <a:latin typeface="Arial"/>
              <a:cs typeface="Arial"/>
            </a:endParaRPr>
          </a:p>
          <a:p>
            <a:pPr marL="171450" indent="-171450">
              <a:lnSpc>
                <a:spcPts val="2640"/>
              </a:lnSpc>
              <a:buFont typeface="Arial" pitchFamily="34" charset="0"/>
              <a:buChar char="•"/>
            </a:pPr>
            <a:r>
              <a:rPr lang="en-US" sz="1600" kern="0" spc="90" dirty="0" smtClean="0">
                <a:solidFill>
                  <a:schemeClr val="bg1"/>
                </a:solidFill>
                <a:latin typeface="Arial"/>
                <a:cs typeface="Arial"/>
              </a:rPr>
              <a:t>Communicate progress monthly </a:t>
            </a:r>
          </a:p>
          <a:p>
            <a:pPr marL="171450" indent="-171450">
              <a:lnSpc>
                <a:spcPts val="2640"/>
              </a:lnSpc>
              <a:buFont typeface="Arial" pitchFamily="34" charset="0"/>
              <a:buChar char="•"/>
            </a:pPr>
            <a:r>
              <a:rPr lang="en-US" sz="1600" b="1" i="1" kern="0" spc="50" dirty="0" smtClean="0">
                <a:solidFill>
                  <a:schemeClr val="bg1"/>
                </a:solidFill>
                <a:latin typeface="Arial"/>
                <a:cs typeface="Arial"/>
              </a:rPr>
              <a:t>CELEBRATE MILESTONES! </a:t>
            </a:r>
            <a:endParaRPr lang="en-US" sz="1600" b="1" i="1" kern="0" spc="50" dirty="0">
              <a:solidFill>
                <a:schemeClr val="bg1"/>
              </a:solidFill>
              <a:latin typeface="Arial"/>
              <a:cs typeface="Arial"/>
            </a:endParaRPr>
          </a:p>
        </p:txBody>
      </p:sp>
      <p:pic>
        <p:nvPicPr>
          <p:cNvPr id="2053" name="Picture 5" descr="C:\Users\karigg3\AppData\Local\Microsoft\Windows\Temporary Internet Files\Content.IE5\VY7NOJUN\blanktimelineblack-thumb[1].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94710" y="1639768"/>
            <a:ext cx="3522098" cy="2443688"/>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313992" y="326470"/>
            <a:ext cx="1955624" cy="461665"/>
          </a:xfrm>
          <a:prstGeom prst="rect">
            <a:avLst/>
          </a:prstGeom>
          <a:noFill/>
        </p:spPr>
        <p:txBody>
          <a:bodyPr wrap="square" rtlCol="0">
            <a:spAutoFit/>
          </a:bodyPr>
          <a:lstStyle/>
          <a:p>
            <a:r>
              <a:rPr lang="en-US" sz="2400" b="1" kern="0" dirty="0" smtClean="0">
                <a:solidFill>
                  <a:schemeClr val="bg1"/>
                </a:solidFill>
                <a:latin typeface="Arial"/>
                <a:cs typeface="Arial"/>
              </a:rPr>
              <a:t>TIMELINE</a:t>
            </a:r>
            <a:endParaRPr lang="en-US" sz="2400" b="1" dirty="0">
              <a:latin typeface="Arial"/>
              <a:cs typeface="Arial"/>
            </a:endParaRPr>
          </a:p>
        </p:txBody>
      </p:sp>
    </p:spTree>
    <p:extLst>
      <p:ext uri="{BB962C8B-B14F-4D97-AF65-F5344CB8AC3E}">
        <p14:creationId xmlns:p14="http://schemas.microsoft.com/office/powerpoint/2010/main" val="3564644291"/>
      </p:ext>
    </p:extLst>
  </p:cSld>
  <p:clrMapOvr>
    <a:masterClrMapping/>
  </p:clrMapOvr>
  <p:transition spd="med">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Slide 3.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36834" cy="5143500"/>
          </a:xfrm>
          <a:prstGeom prst="rect">
            <a:avLst/>
          </a:prstGeom>
        </p:spPr>
      </p:pic>
      <p:pic>
        <p:nvPicPr>
          <p:cNvPr id="5" name="Picture 1"/>
          <p:cNvPicPr>
            <a:picLocks noChangeAspect="1"/>
          </p:cNvPicPr>
          <p:nvPr/>
        </p:nvPicPr>
        <p:blipFill>
          <a:blip r:embed="rId4"/>
          <a:stretch>
            <a:fillRect/>
          </a:stretch>
        </p:blipFill>
        <p:spPr bwMode="auto">
          <a:xfrm>
            <a:off x="7348486" y="4686596"/>
            <a:ext cx="1229425" cy="284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p:nvSpPr>
        <p:spPr>
          <a:xfrm>
            <a:off x="0" y="0"/>
            <a:ext cx="9143999" cy="1277472"/>
          </a:xfrm>
          <a:prstGeom prst="rect">
            <a:avLst/>
          </a:prstGeom>
          <a:solidFill>
            <a:srgbClr val="008B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p:cNvSpPr txBox="1"/>
          <p:nvPr/>
        </p:nvSpPr>
        <p:spPr>
          <a:xfrm>
            <a:off x="313992" y="1575158"/>
            <a:ext cx="4430075" cy="2516073"/>
          </a:xfrm>
          <a:prstGeom prst="rect">
            <a:avLst/>
          </a:prstGeom>
          <a:noFill/>
        </p:spPr>
        <p:txBody>
          <a:bodyPr wrap="square" numCol="1" spcCol="365760" rtlCol="0">
            <a:spAutoFit/>
          </a:bodyPr>
          <a:lstStyle/>
          <a:p>
            <a:pPr marL="171450" indent="-171450">
              <a:lnSpc>
                <a:spcPts val="2140"/>
              </a:lnSpc>
              <a:buFont typeface="Arial"/>
              <a:buChar char="•"/>
            </a:pPr>
            <a:r>
              <a:rPr lang="en-US" sz="1400" spc="90" dirty="0" smtClean="0">
                <a:solidFill>
                  <a:schemeClr val="bg1"/>
                </a:solidFill>
                <a:latin typeface="Arial"/>
                <a:cs typeface="Arial"/>
              </a:rPr>
              <a:t>One on one meetings </a:t>
            </a:r>
            <a:r>
              <a:rPr lang="en-US" sz="1400" spc="90" dirty="0" smtClean="0">
                <a:solidFill>
                  <a:schemeClr val="bg1"/>
                </a:solidFill>
                <a:latin typeface="Arial"/>
                <a:cs typeface="Arial"/>
              </a:rPr>
              <a:t>with providers </a:t>
            </a:r>
            <a:r>
              <a:rPr lang="en-US" sz="1400" spc="90" dirty="0" smtClean="0">
                <a:solidFill>
                  <a:schemeClr val="bg1"/>
                </a:solidFill>
                <a:latin typeface="Arial"/>
                <a:cs typeface="Arial"/>
              </a:rPr>
              <a:t>- to assess their needs and identify strengths and </a:t>
            </a:r>
            <a:r>
              <a:rPr lang="en-US" sz="1400" spc="90" dirty="0" smtClean="0">
                <a:solidFill>
                  <a:schemeClr val="bg1"/>
                </a:solidFill>
                <a:latin typeface="Arial"/>
                <a:cs typeface="Arial"/>
              </a:rPr>
              <a:t>weaknesses of your organization </a:t>
            </a:r>
          </a:p>
          <a:p>
            <a:pPr marL="171450" indent="-171450">
              <a:lnSpc>
                <a:spcPts val="2140"/>
              </a:lnSpc>
              <a:buFont typeface="Arial"/>
              <a:buChar char="•"/>
            </a:pPr>
            <a:endParaRPr lang="en-US" sz="1400" spc="90" dirty="0">
              <a:solidFill>
                <a:schemeClr val="bg1"/>
              </a:solidFill>
              <a:latin typeface="Arial"/>
              <a:cs typeface="Arial"/>
            </a:endParaRPr>
          </a:p>
          <a:p>
            <a:pPr marL="171450" indent="-171450">
              <a:lnSpc>
                <a:spcPts val="2140"/>
              </a:lnSpc>
              <a:buFont typeface="Arial"/>
              <a:buChar char="•"/>
            </a:pPr>
            <a:r>
              <a:rPr lang="en-US" sz="1400" spc="90" dirty="0" smtClean="0">
                <a:solidFill>
                  <a:schemeClr val="bg1"/>
                </a:solidFill>
                <a:latin typeface="Arial"/>
                <a:cs typeface="Arial"/>
              </a:rPr>
              <a:t>Survey providers </a:t>
            </a:r>
            <a:endParaRPr lang="en-US" sz="1400" spc="90" dirty="0" smtClean="0">
              <a:solidFill>
                <a:schemeClr val="bg1"/>
              </a:solidFill>
              <a:latin typeface="Arial"/>
              <a:cs typeface="Arial"/>
            </a:endParaRPr>
          </a:p>
          <a:p>
            <a:pPr marL="171450" indent="-171450">
              <a:lnSpc>
                <a:spcPts val="2140"/>
              </a:lnSpc>
              <a:buFont typeface="Arial"/>
              <a:buChar char="•"/>
            </a:pPr>
            <a:endParaRPr lang="en-US" sz="1400" spc="90" dirty="0">
              <a:solidFill>
                <a:schemeClr val="bg1"/>
              </a:solidFill>
              <a:latin typeface="Arial"/>
              <a:cs typeface="Arial"/>
            </a:endParaRPr>
          </a:p>
          <a:p>
            <a:pPr marL="171450" indent="-171450">
              <a:lnSpc>
                <a:spcPts val="2140"/>
              </a:lnSpc>
              <a:buFont typeface="Arial"/>
              <a:buChar char="•"/>
            </a:pPr>
            <a:r>
              <a:rPr lang="en-US" sz="1400" spc="90" dirty="0" smtClean="0">
                <a:solidFill>
                  <a:schemeClr val="bg1"/>
                </a:solidFill>
                <a:latin typeface="Arial"/>
                <a:cs typeface="Arial"/>
              </a:rPr>
              <a:t>Develop list of top priorities </a:t>
            </a:r>
            <a:endParaRPr lang="en-US" sz="1400" spc="90" dirty="0" smtClean="0">
              <a:solidFill>
                <a:schemeClr val="bg1"/>
              </a:solidFill>
              <a:latin typeface="Arial"/>
              <a:cs typeface="Arial"/>
            </a:endParaRPr>
          </a:p>
          <a:p>
            <a:pPr marL="171450" indent="-171450">
              <a:lnSpc>
                <a:spcPts val="2140"/>
              </a:lnSpc>
              <a:buFont typeface="Arial"/>
              <a:buChar char="•"/>
            </a:pPr>
            <a:endParaRPr lang="en-US" sz="1400" spc="90" dirty="0">
              <a:solidFill>
                <a:schemeClr val="bg1"/>
              </a:solidFill>
              <a:latin typeface="Arial"/>
              <a:cs typeface="Arial"/>
            </a:endParaRPr>
          </a:p>
          <a:p>
            <a:pPr marL="171450" indent="-171450">
              <a:lnSpc>
                <a:spcPts val="2140"/>
              </a:lnSpc>
              <a:buFont typeface="Arial"/>
              <a:buChar char="•"/>
            </a:pPr>
            <a:r>
              <a:rPr lang="en-US" sz="1400" spc="90" dirty="0" smtClean="0">
                <a:solidFill>
                  <a:schemeClr val="bg1"/>
                </a:solidFill>
                <a:latin typeface="Arial"/>
                <a:cs typeface="Arial"/>
              </a:rPr>
              <a:t>Build your team </a:t>
            </a:r>
            <a:endParaRPr lang="en-US" sz="1400" kern="0" spc="90" dirty="0" smtClean="0">
              <a:latin typeface="Arial"/>
              <a:cs typeface="Arial"/>
            </a:endParaRPr>
          </a:p>
        </p:txBody>
      </p:sp>
      <p:sp>
        <p:nvSpPr>
          <p:cNvPr id="10" name="TextBox 9"/>
          <p:cNvSpPr txBox="1"/>
          <p:nvPr/>
        </p:nvSpPr>
        <p:spPr>
          <a:xfrm>
            <a:off x="313992" y="301891"/>
            <a:ext cx="1955624" cy="461665"/>
          </a:xfrm>
          <a:prstGeom prst="rect">
            <a:avLst/>
          </a:prstGeom>
          <a:noFill/>
        </p:spPr>
        <p:txBody>
          <a:bodyPr wrap="square" rtlCol="0">
            <a:spAutoFit/>
          </a:bodyPr>
          <a:lstStyle/>
          <a:p>
            <a:r>
              <a:rPr lang="en-US" sz="2400" b="1" kern="0" dirty="0" smtClean="0">
                <a:solidFill>
                  <a:schemeClr val="bg1"/>
                </a:solidFill>
                <a:latin typeface="Arial"/>
                <a:cs typeface="Arial"/>
              </a:rPr>
              <a:t>GOALS</a:t>
            </a:r>
            <a:endParaRPr lang="en-US" sz="2400" b="1" dirty="0">
              <a:latin typeface="Arial"/>
              <a:cs typeface="Arial"/>
            </a:endParaRPr>
          </a:p>
        </p:txBody>
      </p:sp>
      <p:sp>
        <p:nvSpPr>
          <p:cNvPr id="11" name="TextBox 10"/>
          <p:cNvSpPr txBox="1"/>
          <p:nvPr/>
        </p:nvSpPr>
        <p:spPr>
          <a:xfrm>
            <a:off x="322186" y="630874"/>
            <a:ext cx="6093362" cy="372752"/>
          </a:xfrm>
          <a:prstGeom prst="rect">
            <a:avLst/>
          </a:prstGeom>
          <a:noFill/>
        </p:spPr>
        <p:txBody>
          <a:bodyPr wrap="square" rtlCol="0">
            <a:spAutoFit/>
          </a:bodyPr>
          <a:lstStyle/>
          <a:p>
            <a:pPr>
              <a:lnSpc>
                <a:spcPts val="2240"/>
              </a:lnSpc>
            </a:pPr>
            <a:r>
              <a:rPr lang="en-US" sz="1600" kern="0" spc="90" dirty="0" smtClean="0">
                <a:solidFill>
                  <a:schemeClr val="bg1"/>
                </a:solidFill>
                <a:latin typeface="Arial"/>
              </a:rPr>
              <a:t>Know your providers.</a:t>
            </a:r>
            <a:endParaRPr lang="en-US" sz="1600" kern="0" spc="90" dirty="0">
              <a:solidFill>
                <a:schemeClr val="bg1"/>
              </a:solidFill>
              <a:latin typeface="Arial"/>
            </a:endParaRPr>
          </a:p>
        </p:txBody>
      </p:sp>
      <p:pic>
        <p:nvPicPr>
          <p:cNvPr id="2" name="Picture 1" descr="iStock_000021990436_Large.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52684" y="1655656"/>
            <a:ext cx="3709228" cy="2471909"/>
          </a:xfrm>
          <a:prstGeom prst="rect">
            <a:avLst/>
          </a:prstGeom>
        </p:spPr>
      </p:pic>
    </p:spTree>
    <p:extLst>
      <p:ext uri="{BB962C8B-B14F-4D97-AF65-F5344CB8AC3E}">
        <p14:creationId xmlns:p14="http://schemas.microsoft.com/office/powerpoint/2010/main" val="993189395"/>
      </p:ext>
    </p:extLst>
  </p:cSld>
  <p:clrMapOvr>
    <a:masterClrMapping/>
  </p:clrMapOvr>
  <p:transition spd="med">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3588" y="205978"/>
            <a:ext cx="8229600" cy="857250"/>
          </a:xfrm>
        </p:spPr>
        <p:txBody>
          <a:bodyPr>
            <a:normAutofit/>
          </a:bodyPr>
          <a:lstStyle/>
          <a:p>
            <a:r>
              <a:rPr lang="en-US" sz="2800" b="1" dirty="0" smtClean="0">
                <a:solidFill>
                  <a:srgbClr val="008BD1"/>
                </a:solidFill>
                <a:latin typeface="Arial"/>
                <a:cs typeface="Arial"/>
              </a:rPr>
              <a:t>Action Packed Visits </a:t>
            </a:r>
            <a:endParaRPr lang="en-US" sz="2800" b="1" dirty="0">
              <a:solidFill>
                <a:srgbClr val="008BD1"/>
              </a:solidFill>
              <a:latin typeface="Arial"/>
              <a:cs typeface="Arial"/>
            </a:endParaRPr>
          </a:p>
        </p:txBody>
      </p:sp>
      <p:sp>
        <p:nvSpPr>
          <p:cNvPr id="3" name="Content Placeholder 2"/>
          <p:cNvSpPr>
            <a:spLocks noGrp="1"/>
          </p:cNvSpPr>
          <p:nvPr>
            <p:ph sz="half" idx="2"/>
          </p:nvPr>
        </p:nvSpPr>
        <p:spPr>
          <a:xfrm>
            <a:off x="842812" y="1063228"/>
            <a:ext cx="7699208" cy="3706416"/>
          </a:xfrm>
          <a:gradFill>
            <a:gsLst>
              <a:gs pos="0">
                <a:srgbClr val="0054A6"/>
              </a:gs>
              <a:gs pos="100000">
                <a:srgbClr val="008BD1"/>
              </a:gs>
            </a:gsLst>
          </a:gradFill>
          <a:ln>
            <a:noFill/>
          </a:ln>
        </p:spPr>
        <p:style>
          <a:lnRef idx="1">
            <a:schemeClr val="dk1"/>
          </a:lnRef>
          <a:fillRef idx="3">
            <a:schemeClr val="dk1"/>
          </a:fillRef>
          <a:effectRef idx="2">
            <a:schemeClr val="dk1"/>
          </a:effectRef>
          <a:fontRef idx="minor">
            <a:schemeClr val="lt1"/>
          </a:fontRef>
        </p:style>
        <p:txBody>
          <a:bodyPr anchor="ctr">
            <a:noAutofit/>
          </a:bodyPr>
          <a:lstStyle/>
          <a:p>
            <a:endParaRPr lang="en-US" sz="1400" dirty="0" smtClean="0">
              <a:latin typeface="Arial" panose="020B0604020202020204" pitchFamily="34" charset="0"/>
              <a:cs typeface="Arial" panose="020B0604020202020204" pitchFamily="34" charset="0"/>
            </a:endParaRPr>
          </a:p>
          <a:p>
            <a:r>
              <a:rPr lang="en-US" sz="1400" dirty="0" smtClean="0">
                <a:latin typeface="Arial" panose="020B0604020202020204" pitchFamily="34" charset="0"/>
                <a:cs typeface="Arial" panose="020B0604020202020204" pitchFamily="34" charset="0"/>
              </a:rPr>
              <a:t>Ask </a:t>
            </a:r>
            <a:r>
              <a:rPr lang="en-US" sz="1400" dirty="0">
                <a:latin typeface="Arial" panose="020B0604020202020204" pitchFamily="34" charset="0"/>
                <a:cs typeface="Arial" panose="020B0604020202020204" pitchFamily="34" charset="0"/>
              </a:rPr>
              <a:t>what the provider needs from your </a:t>
            </a:r>
            <a:r>
              <a:rPr lang="en-US" sz="1400" dirty="0" smtClean="0">
                <a:latin typeface="Arial" panose="020B0604020202020204" pitchFamily="34" charset="0"/>
                <a:cs typeface="Arial" panose="020B0604020202020204" pitchFamily="34" charset="0"/>
              </a:rPr>
              <a:t>organization, do they refer or admit to your </a:t>
            </a:r>
            <a:r>
              <a:rPr lang="en-US" sz="1400" dirty="0" err="1" smtClean="0">
                <a:latin typeface="Arial" panose="020B0604020202020204" pitchFamily="34" charset="0"/>
                <a:cs typeface="Arial" panose="020B0604020202020204" pitchFamily="34" charset="0"/>
              </a:rPr>
              <a:t>facilitiy</a:t>
            </a:r>
            <a:endParaRPr lang="en-US" sz="1400" dirty="0" smtClean="0">
              <a:latin typeface="Arial" panose="020B0604020202020204" pitchFamily="34" charset="0"/>
              <a:cs typeface="Arial" panose="020B0604020202020204" pitchFamily="34" charset="0"/>
            </a:endParaRPr>
          </a:p>
          <a:p>
            <a:r>
              <a:rPr lang="en-US" sz="1400" dirty="0" smtClean="0">
                <a:latin typeface="Arial" panose="020B0604020202020204" pitchFamily="34" charset="0"/>
                <a:cs typeface="Arial" panose="020B0604020202020204" pitchFamily="34" charset="0"/>
              </a:rPr>
              <a:t>Concerns </a:t>
            </a:r>
          </a:p>
          <a:p>
            <a:r>
              <a:rPr lang="en-US" sz="1400" dirty="0" smtClean="0">
                <a:latin typeface="Arial" panose="020B0604020202020204" pitchFamily="34" charset="0"/>
                <a:cs typeface="Arial" panose="020B0604020202020204" pitchFamily="34" charset="0"/>
              </a:rPr>
              <a:t>CME opportunities </a:t>
            </a:r>
            <a:endParaRPr lang="en-US" sz="1400" dirty="0">
              <a:latin typeface="Arial" panose="020B0604020202020204" pitchFamily="34" charset="0"/>
              <a:cs typeface="Arial" panose="020B0604020202020204" pitchFamily="34" charset="0"/>
            </a:endParaRPr>
          </a:p>
          <a:p>
            <a:r>
              <a:rPr lang="en-US" sz="1400" dirty="0">
                <a:latin typeface="Arial" panose="020B0604020202020204" pitchFamily="34" charset="0"/>
                <a:cs typeface="Arial" panose="020B0604020202020204" pitchFamily="34" charset="0"/>
              </a:rPr>
              <a:t>Protocol sharing </a:t>
            </a:r>
          </a:p>
          <a:p>
            <a:r>
              <a:rPr lang="en-US" sz="1400" dirty="0">
                <a:latin typeface="Arial" panose="020B0604020202020204" pitchFamily="34" charset="0"/>
                <a:cs typeface="Arial" panose="020B0604020202020204" pitchFamily="34" charset="0"/>
              </a:rPr>
              <a:t>Opportunities to visit your organization</a:t>
            </a:r>
          </a:p>
          <a:p>
            <a:r>
              <a:rPr lang="en-US" sz="1400" dirty="0">
                <a:latin typeface="Arial" panose="020B0604020202020204" pitchFamily="34" charset="0"/>
                <a:cs typeface="Arial" panose="020B0604020202020204" pitchFamily="34" charset="0"/>
              </a:rPr>
              <a:t>Bring directory of your medical staff and services with contact numbers </a:t>
            </a:r>
          </a:p>
          <a:p>
            <a:r>
              <a:rPr lang="en-US" sz="1400" dirty="0">
                <a:latin typeface="Arial" panose="020B0604020202020204" pitchFamily="34" charset="0"/>
                <a:cs typeface="Arial" panose="020B0604020202020204" pitchFamily="34" charset="0"/>
              </a:rPr>
              <a:t>Ask to meet front-line staff and address their concerns</a:t>
            </a:r>
          </a:p>
          <a:p>
            <a:r>
              <a:rPr lang="en-US" sz="1400" dirty="0">
                <a:latin typeface="Arial" panose="020B0604020202020204" pitchFamily="34" charset="0"/>
                <a:cs typeface="Arial" panose="020B0604020202020204" pitchFamily="34" charset="0"/>
              </a:rPr>
              <a:t>Ask for the opportunity to return and let them know you are willing to help them when they are trying to access your organization</a:t>
            </a:r>
          </a:p>
          <a:p>
            <a:pPr>
              <a:lnSpc>
                <a:spcPts val="1480"/>
              </a:lnSpc>
            </a:pPr>
            <a:endParaRPr lang="en-US" sz="1400" spc="70" dirty="0" smtClean="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8551839"/>
      </p:ext>
    </p:extLst>
  </p:cSld>
  <p:clrMapOvr>
    <a:masterClrMapping/>
  </p:clrMapOvr>
  <p:transition spd="med">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398343" y="1344740"/>
            <a:ext cx="4179568" cy="2129979"/>
          </a:xfrm>
          <a:prstGeom prst="rect">
            <a:avLst/>
          </a:prstGeom>
          <a:solidFill>
            <a:srgbClr val="0054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1"/>
          <p:cNvPicPr>
            <a:picLocks noChangeAspect="1"/>
          </p:cNvPicPr>
          <p:nvPr/>
        </p:nvPicPr>
        <p:blipFill>
          <a:blip r:embed="rId3"/>
          <a:stretch>
            <a:fillRect/>
          </a:stretch>
        </p:blipFill>
        <p:spPr bwMode="auto">
          <a:xfrm>
            <a:off x="7348486" y="4686596"/>
            <a:ext cx="1229425" cy="284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4922520" y="716280"/>
            <a:ext cx="3474719" cy="338554"/>
          </a:xfrm>
          <a:prstGeom prst="rect">
            <a:avLst/>
          </a:prstGeom>
          <a:noFill/>
        </p:spPr>
        <p:txBody>
          <a:bodyPr wrap="square" rtlCol="0">
            <a:spAutoFit/>
          </a:bodyPr>
          <a:lstStyle/>
          <a:p>
            <a:r>
              <a:rPr lang="en-US" sz="1600" kern="0" dirty="0" smtClean="0">
                <a:solidFill>
                  <a:srgbClr val="0054A6"/>
                </a:solidFill>
                <a:latin typeface="Arial Black"/>
                <a:cs typeface="Arial Black"/>
              </a:rPr>
              <a:t>  SURVEY OF PROVIDERS </a:t>
            </a:r>
            <a:endParaRPr lang="en-US" sz="1600" dirty="0">
              <a:solidFill>
                <a:srgbClr val="0054A6"/>
              </a:solidFill>
              <a:latin typeface="Arial Black"/>
              <a:cs typeface="Arial Black"/>
            </a:endParaRPr>
          </a:p>
        </p:txBody>
      </p:sp>
      <p:sp>
        <p:nvSpPr>
          <p:cNvPr id="9" name="TextBox 8"/>
          <p:cNvSpPr txBox="1"/>
          <p:nvPr/>
        </p:nvSpPr>
        <p:spPr>
          <a:xfrm>
            <a:off x="4846320" y="1641139"/>
            <a:ext cx="3971514" cy="1374735"/>
          </a:xfrm>
          <a:prstGeom prst="rect">
            <a:avLst/>
          </a:prstGeom>
          <a:noFill/>
        </p:spPr>
        <p:txBody>
          <a:bodyPr wrap="square" rtlCol="0">
            <a:spAutoFit/>
          </a:bodyPr>
          <a:lstStyle/>
          <a:p>
            <a:pPr>
              <a:lnSpc>
                <a:spcPts val="2040"/>
              </a:lnSpc>
            </a:pPr>
            <a:r>
              <a:rPr lang="en-US" sz="1600" spc="90" dirty="0" smtClean="0">
                <a:solidFill>
                  <a:schemeClr val="bg1"/>
                </a:solidFill>
                <a:latin typeface="Arial"/>
                <a:cs typeface="Arial"/>
              </a:rPr>
              <a:t>Satisfaction</a:t>
            </a:r>
          </a:p>
          <a:p>
            <a:pPr marL="742950" lvl="1" indent="-285750">
              <a:lnSpc>
                <a:spcPts val="2040"/>
              </a:lnSpc>
              <a:buFont typeface="Arial" pitchFamily="34" charset="0"/>
              <a:buChar char="•"/>
            </a:pPr>
            <a:r>
              <a:rPr lang="en-US" sz="1400" spc="90" dirty="0" smtClean="0">
                <a:solidFill>
                  <a:schemeClr val="bg1"/>
                </a:solidFill>
                <a:latin typeface="Arial"/>
                <a:cs typeface="Arial"/>
              </a:rPr>
              <a:t>About admission or referral process </a:t>
            </a:r>
          </a:p>
          <a:p>
            <a:pPr marL="742950" lvl="1" indent="-285750">
              <a:lnSpc>
                <a:spcPts val="2040"/>
              </a:lnSpc>
              <a:buFont typeface="Arial" pitchFamily="34" charset="0"/>
              <a:buChar char="•"/>
            </a:pPr>
            <a:r>
              <a:rPr lang="en-US" sz="1400" spc="90" dirty="0" smtClean="0">
                <a:solidFill>
                  <a:schemeClr val="bg1"/>
                </a:solidFill>
                <a:latin typeface="Arial"/>
                <a:cs typeface="Arial"/>
              </a:rPr>
              <a:t>Communication </a:t>
            </a:r>
          </a:p>
          <a:p>
            <a:pPr marL="742950" lvl="1" indent="-285750">
              <a:lnSpc>
                <a:spcPts val="2040"/>
              </a:lnSpc>
              <a:buFont typeface="Arial" pitchFamily="34" charset="0"/>
              <a:buChar char="•"/>
            </a:pPr>
            <a:r>
              <a:rPr lang="en-US" sz="1400" spc="90" dirty="0" smtClean="0">
                <a:solidFill>
                  <a:schemeClr val="bg1"/>
                </a:solidFill>
                <a:latin typeface="Arial"/>
                <a:cs typeface="Arial"/>
              </a:rPr>
              <a:t>Overall care of patient </a:t>
            </a:r>
            <a:endParaRPr lang="en-US" sz="1400" spc="90" dirty="0" smtClean="0">
              <a:solidFill>
                <a:schemeClr val="bg1"/>
              </a:solidFill>
              <a:latin typeface="Arial"/>
              <a:cs typeface="Arial"/>
            </a:endParaRPr>
          </a:p>
        </p:txBody>
      </p:sp>
      <p:sp>
        <p:nvSpPr>
          <p:cNvPr id="2" name="TextBox 1"/>
          <p:cNvSpPr txBox="1"/>
          <p:nvPr/>
        </p:nvSpPr>
        <p:spPr>
          <a:xfrm>
            <a:off x="723900" y="1271807"/>
            <a:ext cx="3017520" cy="369332"/>
          </a:xfrm>
          <a:prstGeom prst="rect">
            <a:avLst/>
          </a:prstGeom>
          <a:noFill/>
        </p:spPr>
        <p:txBody>
          <a:bodyPr wrap="square" rtlCol="0">
            <a:spAutoFit/>
          </a:bodyPr>
          <a:lstStyle/>
          <a:p>
            <a:endParaRPr lang="en-US" dirty="0"/>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6100" y="382641"/>
            <a:ext cx="3554413" cy="420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29931286"/>
      </p:ext>
    </p:extLst>
  </p:cSld>
  <p:clrMapOvr>
    <a:masterClrMapping/>
  </p:clrMapOvr>
  <p:transition spd="med">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0" y="0"/>
            <a:ext cx="9143999" cy="1130710"/>
          </a:xfrm>
          <a:prstGeom prst="rect">
            <a:avLst/>
          </a:prstGeom>
          <a:solidFill>
            <a:srgbClr val="008B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Box 15"/>
          <p:cNvSpPr txBox="1"/>
          <p:nvPr/>
        </p:nvSpPr>
        <p:spPr>
          <a:xfrm>
            <a:off x="313991" y="326473"/>
            <a:ext cx="2570137" cy="461665"/>
          </a:xfrm>
          <a:prstGeom prst="rect">
            <a:avLst/>
          </a:prstGeom>
          <a:noFill/>
        </p:spPr>
        <p:txBody>
          <a:bodyPr wrap="square" rtlCol="0">
            <a:spAutoFit/>
          </a:bodyPr>
          <a:lstStyle/>
          <a:p>
            <a:r>
              <a:rPr lang="en-US" sz="2400" b="1" kern="0" dirty="0" smtClean="0">
                <a:solidFill>
                  <a:schemeClr val="bg1"/>
                </a:solidFill>
                <a:latin typeface="Arial"/>
                <a:cs typeface="Arial"/>
              </a:rPr>
              <a:t>ENGAGEMENT</a:t>
            </a:r>
            <a:endParaRPr lang="en-US" sz="2400" b="1" dirty="0">
              <a:latin typeface="Arial"/>
              <a:cs typeface="Arial"/>
            </a:endParaRPr>
          </a:p>
        </p:txBody>
      </p:sp>
      <p:pic>
        <p:nvPicPr>
          <p:cNvPr id="8" name="Picture 7" descr="Slide 6.png"/>
          <p:cNvPicPr>
            <a:picLocks noChangeAspect="1"/>
          </p:cNvPicPr>
          <p:nvPr/>
        </p:nvPicPr>
        <p:blipFill rotWithShape="1">
          <a:blip r:embed="rId3">
            <a:extLst>
              <a:ext uri="{28A0092B-C50C-407E-A947-70E740481C1C}">
                <a14:useLocalDpi xmlns:a14="http://schemas.microsoft.com/office/drawing/2010/main" val="0"/>
              </a:ext>
            </a:extLst>
          </a:blip>
          <a:srcRect t="83053"/>
          <a:stretch/>
        </p:blipFill>
        <p:spPr>
          <a:xfrm>
            <a:off x="0" y="4271818"/>
            <a:ext cx="9136834" cy="871682"/>
          </a:xfrm>
          <a:prstGeom prst="rect">
            <a:avLst/>
          </a:prstGeom>
        </p:spPr>
      </p:pic>
      <p:pic>
        <p:nvPicPr>
          <p:cNvPr id="9" name="Picture 1"/>
          <p:cNvPicPr>
            <a:picLocks noChangeAspect="1"/>
          </p:cNvPicPr>
          <p:nvPr/>
        </p:nvPicPr>
        <p:blipFill>
          <a:blip r:embed="rId4"/>
          <a:stretch>
            <a:fillRect/>
          </a:stretch>
        </p:blipFill>
        <p:spPr bwMode="auto">
          <a:xfrm>
            <a:off x="7348486" y="4686596"/>
            <a:ext cx="1229425" cy="284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p:nvPr/>
        </p:nvSpPr>
        <p:spPr>
          <a:xfrm>
            <a:off x="204838" y="1611120"/>
            <a:ext cx="8792390" cy="308632"/>
          </a:xfrm>
          <a:prstGeom prst="rect">
            <a:avLst/>
          </a:prstGeom>
          <a:noFill/>
        </p:spPr>
        <p:txBody>
          <a:bodyPr wrap="square" rtlCol="0">
            <a:spAutoFit/>
          </a:bodyPr>
          <a:lstStyle/>
          <a:p>
            <a:pPr>
              <a:lnSpc>
                <a:spcPts val="1640"/>
              </a:lnSpc>
            </a:pPr>
            <a:r>
              <a:rPr lang="en-US" sz="1600" b="1" i="1" kern="0" spc="20" dirty="0" smtClean="0">
                <a:solidFill>
                  <a:schemeClr val="tx1">
                    <a:lumMod val="50000"/>
                  </a:schemeClr>
                </a:solidFill>
                <a:latin typeface="Arial"/>
                <a:cs typeface="Arial"/>
              </a:rPr>
              <a:t>Engage others throughout your organization in order to bring about positive changes: </a:t>
            </a:r>
            <a:endParaRPr lang="en-US" sz="1600" b="1" i="1" kern="0" spc="20" dirty="0">
              <a:solidFill>
                <a:schemeClr val="tx1">
                  <a:lumMod val="50000"/>
                </a:schemeClr>
              </a:solidFill>
              <a:latin typeface="Arial"/>
              <a:cs typeface="Arial"/>
            </a:endParaRPr>
          </a:p>
        </p:txBody>
      </p:sp>
      <p:pic>
        <p:nvPicPr>
          <p:cNvPr id="409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15636" y="2337794"/>
            <a:ext cx="3846104" cy="15353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Box 11"/>
          <p:cNvSpPr txBox="1"/>
          <p:nvPr/>
        </p:nvSpPr>
        <p:spPr>
          <a:xfrm>
            <a:off x="313328" y="2392263"/>
            <a:ext cx="5108823" cy="1312752"/>
          </a:xfrm>
          <a:prstGeom prst="rect">
            <a:avLst/>
          </a:prstGeom>
          <a:noFill/>
          <a:effectLst/>
        </p:spPr>
        <p:txBody>
          <a:bodyPr wrap="square" rtlCol="0">
            <a:spAutoFit/>
          </a:bodyPr>
          <a:lstStyle/>
          <a:p>
            <a:pPr marL="285750" indent="-285750">
              <a:lnSpc>
                <a:spcPts val="3160"/>
              </a:lnSpc>
              <a:buClr>
                <a:srgbClr val="008BD1"/>
              </a:buClr>
              <a:buSzPct val="80000"/>
              <a:buFont typeface="Arial"/>
              <a:buChar char="►"/>
            </a:pPr>
            <a:r>
              <a:rPr lang="en-US" sz="1400" kern="0" spc="90" dirty="0" smtClean="0">
                <a:solidFill>
                  <a:schemeClr val="tx1">
                    <a:lumMod val="50000"/>
                    <a:lumOff val="50000"/>
                  </a:schemeClr>
                </a:solidFill>
                <a:latin typeface="Arial"/>
              </a:rPr>
              <a:t>Admissions – referring and primary provider</a:t>
            </a:r>
          </a:p>
          <a:p>
            <a:pPr marL="285750" indent="-285750">
              <a:lnSpc>
                <a:spcPts val="3160"/>
              </a:lnSpc>
              <a:buClr>
                <a:srgbClr val="008BD1"/>
              </a:buClr>
              <a:buSzPct val="80000"/>
              <a:buFont typeface="Arial"/>
              <a:buChar char="►"/>
            </a:pPr>
            <a:r>
              <a:rPr lang="en-US" sz="1400" kern="0" spc="90" dirty="0" smtClean="0">
                <a:solidFill>
                  <a:schemeClr val="tx1">
                    <a:lumMod val="50000"/>
                    <a:lumOff val="50000"/>
                  </a:schemeClr>
                </a:solidFill>
                <a:latin typeface="Arial"/>
              </a:rPr>
              <a:t>Call Center  – ability to contact providers</a:t>
            </a:r>
          </a:p>
          <a:p>
            <a:pPr marL="285750" indent="-285750">
              <a:lnSpc>
                <a:spcPts val="3160"/>
              </a:lnSpc>
              <a:buClr>
                <a:srgbClr val="008BD1"/>
              </a:buClr>
              <a:buSzPct val="80000"/>
              <a:buFont typeface="Arial"/>
              <a:buChar char="►"/>
            </a:pPr>
            <a:r>
              <a:rPr lang="en-US" sz="1400" kern="0" spc="90" dirty="0" smtClean="0">
                <a:solidFill>
                  <a:schemeClr val="tx1">
                    <a:lumMod val="50000"/>
                    <a:lumOff val="50000"/>
                  </a:schemeClr>
                </a:solidFill>
                <a:latin typeface="Arial"/>
              </a:rPr>
              <a:t>Medical Records/IT – improving communication</a:t>
            </a:r>
          </a:p>
        </p:txBody>
      </p:sp>
    </p:spTree>
    <p:extLst>
      <p:ext uri="{BB962C8B-B14F-4D97-AF65-F5344CB8AC3E}">
        <p14:creationId xmlns:p14="http://schemas.microsoft.com/office/powerpoint/2010/main" val="3430914105"/>
      </p:ext>
    </p:extLst>
  </p:cSld>
  <p:clrMapOvr>
    <a:masterClrMapping/>
  </p:clrMapOvr>
  <p:transition spd="med">
    <p:fade/>
  </p:transition>
  <p:timing>
    <p:tnLst>
      <p:par>
        <p:cTn id="1" dur="indefinite" restart="never" nodeType="tmRoot"/>
      </p:par>
    </p:tnLst>
  </p:timing>
</p:sld>
</file>

<file path=ppt/theme/theme1.xml><?xml version="1.0" encoding="utf-8"?>
<a:theme xmlns:a="http://schemas.openxmlformats.org/drawingml/2006/main" name="Presentation4">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WC Power Point Template">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Presentation4</Template>
  <TotalTime>1688</TotalTime>
  <Words>822</Words>
  <Application>Microsoft Office PowerPoint</Application>
  <PresentationFormat>On-screen Show (16:9)</PresentationFormat>
  <Paragraphs>206</Paragraphs>
  <Slides>19</Slides>
  <Notes>13</Notes>
  <HiddenSlides>0</HiddenSlides>
  <MMClips>0</MMClips>
  <ScaleCrop>false</ScaleCrop>
  <HeadingPairs>
    <vt:vector size="4" baseType="variant">
      <vt:variant>
        <vt:lpstr>Theme</vt:lpstr>
      </vt:variant>
      <vt:variant>
        <vt:i4>2</vt:i4>
      </vt:variant>
      <vt:variant>
        <vt:lpstr>Slide Titles</vt:lpstr>
      </vt:variant>
      <vt:variant>
        <vt:i4>19</vt:i4>
      </vt:variant>
    </vt:vector>
  </HeadingPairs>
  <TitlesOfParts>
    <vt:vector size="21" baseType="lpstr">
      <vt:lpstr>Presentation4</vt:lpstr>
      <vt:lpstr>WC Power Point Template</vt:lpstr>
      <vt:lpstr>PowerPoint Presentation</vt:lpstr>
      <vt:lpstr>PowerPoint Presentation</vt:lpstr>
      <vt:lpstr>PowerPoint Presentation</vt:lpstr>
      <vt:lpstr>PowerPoint Presentation</vt:lpstr>
      <vt:lpstr>PowerPoint Presentation</vt:lpstr>
      <vt:lpstr>PowerPoint Presentation</vt:lpstr>
      <vt:lpstr>Action Packed Visits </vt:lpstr>
      <vt:lpstr>PowerPoint Presentation</vt:lpstr>
      <vt:lpstr>PowerPoint Presentation</vt:lpstr>
      <vt:lpstr>PowerPoint Presentation</vt:lpstr>
      <vt:lpstr>PowerPoint Presentation</vt:lpstr>
      <vt:lpstr>EDUCATIONAL PROGRAMS</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University of Kentucky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Karen Riggs</dc:creator>
  <cp:lastModifiedBy>Karen Riggs</cp:lastModifiedBy>
  <cp:revision>47</cp:revision>
  <cp:lastPrinted>2016-04-27T18:26:29Z</cp:lastPrinted>
  <dcterms:created xsi:type="dcterms:W3CDTF">2016-04-25T20:45:28Z</dcterms:created>
  <dcterms:modified xsi:type="dcterms:W3CDTF">2016-04-27T18:31:11Z</dcterms:modified>
</cp:coreProperties>
</file>